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325" r:id="rId5"/>
    <p:sldId id="326" r:id="rId6"/>
    <p:sldId id="310" r:id="rId7"/>
    <p:sldId id="327" r:id="rId8"/>
    <p:sldId id="317" r:id="rId9"/>
    <p:sldId id="324" r:id="rId10"/>
    <p:sldId id="293" r:id="rId11"/>
    <p:sldId id="27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09" autoAdjust="0"/>
    <p:restoredTop sz="92884" autoAdjust="0"/>
  </p:normalViewPr>
  <p:slideViewPr>
    <p:cSldViewPr snapToGrid="0">
      <p:cViewPr varScale="1">
        <p:scale>
          <a:sx n="86" d="100"/>
          <a:sy n="86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21CCC-108D-4F79-BA36-567265A84E89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B2F2-5AB0-4002-8654-908E54CD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7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15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2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6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08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8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66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3394D-BF6D-4492-81F7-3CF033C06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013D4B-9CF1-4E2D-9EAF-67717843B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DD385-7EA1-4F40-8752-7AA2EFEE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A4762-BD2C-4A7E-B6F8-F3D6A3DF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16D7C-E34C-4BEB-B684-0FD45240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2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7C2D5-9CA1-4DD6-8682-260EFE8E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19D8B7-2680-42B9-9F40-50E3139BE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6A298-24D3-42C7-914F-BD8B01E0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6884A-3657-442D-A1E3-F97BDEC5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1F3B8-E351-41F8-9F67-E362940E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E35AFD-B290-4537-98A7-2A05A3B02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0B16A6-9B30-49FB-8CE7-30F154969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E8A9E-4693-4B3D-A749-FA7FFF578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9C3E8-36A8-45E6-97DC-0D36DFFC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0A9C5-1E51-4277-959B-C5BB64D1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1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E1253-00CB-47E7-8483-F015ED88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485F-6FCD-405A-A480-5D5CE3CEF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A9D98-45ED-4518-8336-21F69433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00642-6824-4713-AEB3-1107F4D4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146E2-9173-4460-BBEE-78C37A9F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6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7A16F-1AE4-4992-8A4D-50F3651F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7CE734-5B3E-4B56-B4DB-8F455DD3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466B2-FE79-4E51-BFAE-DCA7FECF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ABFAF-7909-4B37-8A33-4EB2CF32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0CAA5-36F7-49A5-897D-46A5FD32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58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93EE8-2C40-44B6-A3AE-775C3A47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78E85-B2C9-4FEA-8B72-263BD5EEE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014D50-A944-4FD7-9AE9-B04C5A2F1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E5103A-5003-460B-86D8-789FED0E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9EE805-EE98-4266-8EDE-2C8527A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A6D54A-A5B8-44FD-A1DE-76EAEF14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42C66-3B84-4725-875F-AB2DE735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FD4037-75EA-4D0D-995B-042E8F69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6B709B-DA62-4BC1-8DF9-C6C9C6BE1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98474F-0D89-4783-8760-4F4DF2380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86C864-77EE-4300-B6E2-3EBA14CBF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09B803-7D7C-4727-B645-6E013485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3CD84F-16AE-473C-8DDF-777C5231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E6F2B3-FA68-4042-8733-C6FC2596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ACC7C-D514-40F6-AC2B-6561113CC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9F9520-D070-4C85-B64E-9A794A420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CC0627-4486-490C-BEA5-E8F20DC64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955503-E3DB-4BC0-AA50-4AF807E4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150741-DD26-4A4B-A64E-FDA7E443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5EB376-2C0C-4BA2-AC36-DAC44CF3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D2780E-A8F4-4D46-BB50-19F14E25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F6768-48C0-4438-BCFF-33BF543D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F7B5A-2058-4A03-858F-6974EA8FF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20831-6655-49A5-A3A1-E34C52872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4BEF8E-733E-4B1A-A68D-91E1EB59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83010-E245-4DED-A0A8-3B0C20DB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64CBC-4865-4D84-ACE5-C9117B5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7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67458-9734-4621-8B10-06647B4A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E5B227-C067-4EA5-924B-B85C235A7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2D02D2-96A2-4D3F-8DAD-D21CEF89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5BD645-EF19-476E-8499-B3F5C421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B2499-835F-4354-B3CE-C704AAD4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B2696-6990-4C18-823F-C61BCF95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6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C7FD7-D7B7-498A-9477-AC55ECA1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0F682-8539-4B59-8A2F-DE01955C4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EE20C4-44CB-45C2-804D-86416A4DC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4A97A-5F5D-4D33-945B-A2B01257BE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C2DD2-6AB7-4376-A41B-71C1DA97E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E1499-F583-4A05-B77E-6239288A1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FE4327-487F-4C14-B7DC-9960273CF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주간보고</a:t>
            </a:r>
            <a:r>
              <a:rPr lang="en-US" altLang="ko-KR" dirty="0"/>
              <a:t>(8.18~8.20)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F7F5E655-6427-4462-8250-E6FD2352B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/>
              <a:t>참가자</a:t>
            </a:r>
            <a:endParaRPr lang="en-US" altLang="ko-KR" dirty="0"/>
          </a:p>
          <a:p>
            <a:r>
              <a:rPr lang="ko-KR" altLang="en-US" dirty="0"/>
              <a:t>서울대 기계항공공학부</a:t>
            </a:r>
            <a:endParaRPr lang="en-US" altLang="ko-KR" dirty="0"/>
          </a:p>
          <a:p>
            <a:r>
              <a:rPr lang="ko-KR" altLang="en-US" dirty="0" err="1"/>
              <a:t>조훈호</a:t>
            </a:r>
            <a:r>
              <a:rPr lang="ko-KR" altLang="en-US" dirty="0"/>
              <a:t> </a:t>
            </a:r>
            <a:r>
              <a:rPr lang="en-US" altLang="ko-KR" dirty="0"/>
              <a:t>(2016-14218)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116A8F-A11A-424E-8F76-D3048696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5046980"/>
            <a:ext cx="1259840" cy="16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71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061B7-71B8-43B3-A553-AFA6E916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다음주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949B8-2AD7-4C03-A4B0-E51282FF9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Teensy </a:t>
            </a:r>
            <a:r>
              <a:rPr lang="ko-KR" altLang="en-US" sz="1800" dirty="0"/>
              <a:t>연결해서 한번에 </a:t>
            </a:r>
            <a:r>
              <a:rPr lang="en-US" altLang="ko-KR" sz="1800" dirty="0"/>
              <a:t>Data </a:t>
            </a:r>
            <a:r>
              <a:rPr lang="ko-KR" altLang="en-US" sz="1800" dirty="0"/>
              <a:t>얻기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추의 접촉 </a:t>
            </a:r>
            <a:r>
              <a:rPr lang="en-US" altLang="ko-KR" sz="1800" dirty="0"/>
              <a:t>point</a:t>
            </a:r>
            <a:r>
              <a:rPr lang="ko-KR" altLang="en-US" sz="1800" dirty="0"/>
              <a:t>가 국소적이 될 수 있도록 하는 받침대 </a:t>
            </a:r>
            <a:r>
              <a:rPr lang="en-US" altLang="ko-KR" sz="1800" dirty="0"/>
              <a:t>3D Printing </a:t>
            </a:r>
            <a:r>
              <a:rPr lang="ko-KR" altLang="en-US" sz="1800" dirty="0"/>
              <a:t>이용해 제작하기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(</a:t>
            </a:r>
            <a:r>
              <a:rPr lang="ko-KR" altLang="en-US" sz="1800" dirty="0"/>
              <a:t>데이터</a:t>
            </a:r>
            <a:r>
              <a:rPr lang="en-US" altLang="ko-KR" sz="1800" dirty="0"/>
              <a:t>: 8</a:t>
            </a:r>
            <a:r>
              <a:rPr lang="ko-KR" altLang="en-US" sz="1800" dirty="0"/>
              <a:t>전극</a:t>
            </a:r>
            <a:r>
              <a:rPr lang="en-US" altLang="ko-KR" sz="1800" dirty="0"/>
              <a:t>, 9</a:t>
            </a:r>
            <a:r>
              <a:rPr lang="ko-KR" altLang="en-US" sz="1800" dirty="0"/>
              <a:t>개 위치에서 </a:t>
            </a:r>
            <a:r>
              <a:rPr lang="en-US" altLang="ko-KR" sz="1800" dirty="0"/>
              <a:t>200 or 500g </a:t>
            </a:r>
            <a:r>
              <a:rPr lang="ko-KR" altLang="en-US" sz="1800" dirty="0"/>
              <a:t>추로 눌러서 얻어</a:t>
            </a:r>
            <a:r>
              <a:rPr lang="en-US" altLang="ko-KR" sz="1800" dirty="0"/>
              <a:t>, EIT Image </a:t>
            </a:r>
            <a:r>
              <a:rPr lang="ko-KR" altLang="en-US" sz="1800" dirty="0"/>
              <a:t>비교해보기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ko-KR" altLang="en-US" sz="1800" dirty="0"/>
              <a:t>추의 </a:t>
            </a:r>
            <a:r>
              <a:rPr lang="en-US" altLang="ko-KR" sz="1800" dirty="0"/>
              <a:t>contact </a:t>
            </a:r>
            <a:r>
              <a:rPr lang="ko-KR" altLang="en-US" sz="1800" dirty="0"/>
              <a:t>면적이 더 좁아지도록</a:t>
            </a:r>
            <a:r>
              <a:rPr lang="en-US" altLang="ko-KR" sz="1800" dirty="0"/>
              <a:t>, 3D Printing</a:t>
            </a:r>
            <a:r>
              <a:rPr lang="ko-KR" altLang="en-US" sz="1800" dirty="0"/>
              <a:t>으로 밥그릇 모양의 구조물 설계하기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(Soft Material)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ko-KR" altLang="en-US" sz="1800" dirty="0"/>
              <a:t>이후</a:t>
            </a:r>
            <a:r>
              <a:rPr lang="en-US" altLang="ko-KR" sz="1800" dirty="0"/>
              <a:t>, Soft Material</a:t>
            </a:r>
            <a:r>
              <a:rPr lang="ko-KR" altLang="en-US" sz="1800" dirty="0"/>
              <a:t>의 바닥면에 전극 테이프 부착할 예정</a:t>
            </a:r>
            <a:r>
              <a:rPr lang="en-US" altLang="ko-KR" sz="1800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116715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8948-A14B-45B0-9DEC-3B5B9005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46184-5CA2-4E5B-A40E-7CA1CE998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600" dirty="0"/>
              <a:t>1. DAQ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9</a:t>
            </a:r>
            <a:r>
              <a:rPr lang="ko-KR" altLang="en-US" sz="1600" dirty="0"/>
              <a:t>월 중순까지 </a:t>
            </a:r>
            <a:r>
              <a:rPr lang="en-US" altLang="ko-KR" sz="1600" dirty="0"/>
              <a:t>UROP </a:t>
            </a:r>
            <a:r>
              <a:rPr lang="ko-KR" altLang="en-US" sz="1600" dirty="0"/>
              <a:t>마무리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9093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6440C-3CBB-4E70-AEBA-8FB5E5A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주제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36DD-79F0-4DF9-8F54-5035167F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주제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2000" dirty="0" err="1"/>
              <a:t>Velostat</a:t>
            </a:r>
            <a:r>
              <a:rPr lang="ko-KR" altLang="en-US" sz="2000" dirty="0"/>
              <a:t>을 이용한</a:t>
            </a:r>
            <a:r>
              <a:rPr lang="en-US" altLang="ko-KR" sz="2000" dirty="0"/>
              <a:t>, </a:t>
            </a:r>
            <a:r>
              <a:rPr lang="ko-KR" altLang="en-US" sz="2000" dirty="0"/>
              <a:t>다양한 </a:t>
            </a:r>
            <a:r>
              <a:rPr lang="en-US" altLang="ko-KR" sz="2000" dirty="0"/>
              <a:t>Object</a:t>
            </a:r>
            <a:r>
              <a:rPr lang="ko-KR" altLang="en-US" sz="2000" dirty="0"/>
              <a:t>의 표면에 부착할 수 있는 </a:t>
            </a:r>
            <a:r>
              <a:rPr lang="en-US" altLang="ko-KR" sz="2000" dirty="0"/>
              <a:t>Tactile Sensor </a:t>
            </a:r>
            <a:r>
              <a:rPr lang="ko-KR" altLang="en-US" sz="2000" dirty="0"/>
              <a:t>제작</a:t>
            </a:r>
            <a:endParaRPr lang="en-US" altLang="ko-KR" sz="20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/>
              <a:t>연구의 목적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ko-KR" altLang="en-US" sz="2000" dirty="0"/>
              <a:t>사람이 다양한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</a:t>
            </a:r>
            <a:r>
              <a:rPr lang="en-US" altLang="ko-KR" sz="2000" dirty="0"/>
              <a:t>Grasping </a:t>
            </a:r>
            <a:r>
              <a:rPr lang="ko-KR" altLang="en-US" sz="2000" dirty="0"/>
              <a:t>할 때</a:t>
            </a:r>
            <a:r>
              <a:rPr lang="en-US" altLang="ko-KR" sz="2000" dirty="0"/>
              <a:t>, Contact Point</a:t>
            </a:r>
            <a:r>
              <a:rPr lang="ko-KR" altLang="en-US" sz="2000" dirty="0"/>
              <a:t>가 어떻게 나타나는지에 대한 데이터를 수집할 수 있는 </a:t>
            </a:r>
            <a:r>
              <a:rPr lang="en-US" altLang="ko-KR" sz="2000" dirty="0"/>
              <a:t>sensor</a:t>
            </a:r>
            <a:r>
              <a:rPr lang="ko-KR" altLang="en-US" sz="2000" dirty="0"/>
              <a:t>를</a:t>
            </a:r>
            <a:r>
              <a:rPr lang="en-US" altLang="ko-KR" sz="2000" dirty="0"/>
              <a:t>, 1. </a:t>
            </a:r>
            <a:r>
              <a:rPr lang="ko-KR" altLang="en-US" sz="2000" dirty="0"/>
              <a:t>값싸게</a:t>
            </a:r>
            <a:r>
              <a:rPr lang="en-US" altLang="ko-KR" sz="2000" dirty="0"/>
              <a:t>, 2. Reliable</a:t>
            </a:r>
            <a:r>
              <a:rPr lang="ko-KR" altLang="en-US" sz="2000" dirty="0"/>
              <a:t>하게</a:t>
            </a:r>
            <a:r>
              <a:rPr lang="en-US" altLang="ko-KR" sz="2000" dirty="0"/>
              <a:t>, 3. </a:t>
            </a:r>
            <a:r>
              <a:rPr lang="ko-KR" altLang="en-US" sz="2000" dirty="0"/>
              <a:t>다양한 형상에 따른 제작이 용이하게</a:t>
            </a:r>
            <a:r>
              <a:rPr lang="en-US" altLang="ko-KR" sz="2000" dirty="0"/>
              <a:t>, 4. </a:t>
            </a:r>
            <a:r>
              <a:rPr lang="ko-KR" altLang="en-US" sz="2000" dirty="0"/>
              <a:t>높은 </a:t>
            </a:r>
            <a:r>
              <a:rPr lang="en-US" altLang="ko-KR" sz="2000" dirty="0"/>
              <a:t>Resolution</a:t>
            </a:r>
            <a:r>
              <a:rPr lang="ko-KR" altLang="en-US" sz="2000" dirty="0"/>
              <a:t>을 갖게 제작한다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다양한 형상 제작의 용이를 위해</a:t>
            </a:r>
            <a:r>
              <a:rPr lang="en-US" altLang="ko-KR" sz="1600" dirty="0"/>
              <a:t>, Array Sensor </a:t>
            </a:r>
            <a:r>
              <a:rPr lang="ko-KR" altLang="en-US" sz="1600" dirty="0"/>
              <a:t>분석이 아닌 </a:t>
            </a:r>
            <a:r>
              <a:rPr lang="en-US" altLang="ko-KR" sz="1600" dirty="0"/>
              <a:t>EIT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Grasping </a:t>
            </a:r>
            <a:r>
              <a:rPr lang="ko-KR" altLang="en-US" sz="2000" dirty="0"/>
              <a:t>시 </a:t>
            </a:r>
            <a:r>
              <a:rPr lang="en-US" altLang="ko-KR" sz="2000" dirty="0"/>
              <a:t>Contact Point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Data </a:t>
            </a:r>
            <a:r>
              <a:rPr lang="ko-KR" altLang="en-US" sz="2000" dirty="0"/>
              <a:t>수집의 필요성</a:t>
            </a:r>
            <a:r>
              <a:rPr lang="en-US" altLang="ko-KR" sz="2000" dirty="0"/>
              <a:t>: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600" dirty="0"/>
              <a:t>  사람이 물체를 </a:t>
            </a:r>
            <a:r>
              <a:rPr lang="en-US" altLang="ko-KR" sz="1600" dirty="0"/>
              <a:t>Grasping </a:t>
            </a:r>
            <a:r>
              <a:rPr lang="ko-KR" altLang="en-US" sz="1600" dirty="0"/>
              <a:t>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시각 정보 뿐이 아닌</a:t>
            </a:r>
            <a:r>
              <a:rPr lang="en-US" altLang="ko-KR" sz="1600" dirty="0"/>
              <a:t> </a:t>
            </a:r>
            <a:r>
              <a:rPr lang="ko-KR" altLang="en-US" sz="1600" dirty="0"/>
              <a:t>촉각 정보의 사용 유무 파악에 중요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-&gt; </a:t>
            </a:r>
            <a:r>
              <a:rPr lang="ko-KR" altLang="en-US" sz="1600" dirty="0"/>
              <a:t>촉각 정보가 사용이 된다면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정보의 사용 방법까지 알아내어</a:t>
            </a:r>
            <a:r>
              <a:rPr lang="en-US" altLang="ko-KR" sz="1600" dirty="0"/>
              <a:t> </a:t>
            </a:r>
            <a:r>
              <a:rPr lang="ko-KR" altLang="en-US" sz="1600" dirty="0"/>
              <a:t>로봇에 적용시</a:t>
            </a:r>
            <a:r>
              <a:rPr lang="en-US" altLang="ko-KR" sz="1600" dirty="0"/>
              <a:t>,</a:t>
            </a:r>
            <a:r>
              <a:rPr lang="ko-KR" altLang="en-US" sz="1600" dirty="0"/>
              <a:t> 더 좋은 </a:t>
            </a:r>
            <a:r>
              <a:rPr lang="en-US" altLang="ko-KR" sz="1600" dirty="0"/>
              <a:t>Grasping </a:t>
            </a:r>
            <a:r>
              <a:rPr lang="ko-KR" altLang="en-US" sz="1600" dirty="0"/>
              <a:t>성능을 갖는 </a:t>
            </a:r>
            <a:r>
              <a:rPr lang="en-US" altLang="ko-KR" sz="1600" dirty="0"/>
              <a:t>Gripper </a:t>
            </a:r>
            <a:r>
              <a:rPr lang="ko-KR" altLang="en-US" sz="1600" dirty="0"/>
              <a:t>개발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0609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000" b="1" dirty="0"/>
              <a:t>8.18:</a:t>
            </a:r>
            <a:endParaRPr lang="ko-KR" altLang="en-US" sz="2000" b="1" dirty="0"/>
          </a:p>
          <a:p>
            <a:pPr marL="0" indent="0">
              <a:buNone/>
            </a:pPr>
            <a:r>
              <a:rPr lang="ko-KR" altLang="en-US" sz="1400" b="1" dirty="0"/>
              <a:t>회로 관련 질문 내용 </a:t>
            </a:r>
            <a:r>
              <a:rPr lang="en-US" altLang="ko-KR" sz="1400" b="1" dirty="0"/>
              <a:t>feedback</a:t>
            </a:r>
            <a:endParaRPr lang="ko-KR" altLang="en-US" sz="1400" b="1" dirty="0"/>
          </a:p>
          <a:p>
            <a:pPr marL="0" indent="0">
              <a:buNone/>
            </a:pPr>
            <a:r>
              <a:rPr lang="en-US" altLang="ko-KR" sz="1400" dirty="0"/>
              <a:t>1. </a:t>
            </a:r>
            <a:r>
              <a:rPr lang="en-US" altLang="ko-KR" sz="1400" dirty="0" err="1"/>
              <a:t>VirtualBench</a:t>
            </a:r>
            <a:r>
              <a:rPr lang="en-US" altLang="ko-KR" sz="1400" dirty="0"/>
              <a:t> </a:t>
            </a:r>
            <a:r>
              <a:rPr lang="ko-KR" altLang="en-US" sz="1400" dirty="0"/>
              <a:t>자체의 </a:t>
            </a:r>
            <a:r>
              <a:rPr lang="en-US" altLang="ko-KR" sz="1400" dirty="0"/>
              <a:t>Function Generator</a:t>
            </a:r>
            <a:r>
              <a:rPr lang="ko-KR" altLang="en-US" sz="1400" dirty="0"/>
              <a:t>를 사용해서 </a:t>
            </a:r>
            <a:r>
              <a:rPr lang="en-US" altLang="ko-KR" sz="1400" dirty="0"/>
              <a:t>Power</a:t>
            </a:r>
            <a:r>
              <a:rPr lang="ko-KR" altLang="en-US" sz="1400" dirty="0"/>
              <a:t>를 가해주는 것에 문제가 있을 가능성이 크다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다행히 </a:t>
            </a:r>
            <a:r>
              <a:rPr lang="en-US" altLang="ko-KR" sz="1400" dirty="0"/>
              <a:t>10kOhm </a:t>
            </a:r>
            <a:r>
              <a:rPr lang="ko-KR" altLang="en-US" sz="1400" dirty="0"/>
              <a:t>수준 저항 </a:t>
            </a:r>
            <a:r>
              <a:rPr lang="en-US" altLang="ko-KR" sz="1400" dirty="0"/>
              <a:t>&amp; 0.4mA </a:t>
            </a:r>
            <a:r>
              <a:rPr lang="ko-KR" altLang="en-US" sz="1400" dirty="0"/>
              <a:t>수준의 전류를 사용할 경우</a:t>
            </a:r>
            <a:r>
              <a:rPr lang="en-US" altLang="ko-KR" sz="1400" dirty="0"/>
              <a:t>, 4V </a:t>
            </a:r>
            <a:r>
              <a:rPr lang="ko-KR" altLang="en-US" sz="1400" dirty="0"/>
              <a:t>수준의 출력이 필요하므로</a:t>
            </a:r>
            <a:r>
              <a:rPr lang="en-US" altLang="ko-KR" sz="1400" dirty="0"/>
              <a:t>, </a:t>
            </a:r>
            <a:r>
              <a:rPr lang="ko-KR" altLang="en-US" sz="1400" dirty="0"/>
              <a:t>괜찮을 </a:t>
            </a:r>
            <a:r>
              <a:rPr lang="ko-KR" altLang="en-US" sz="1400" dirty="0" err="1"/>
              <a:t>것같긴</a:t>
            </a:r>
            <a:r>
              <a:rPr lang="ko-KR" altLang="en-US" sz="1400" dirty="0"/>
              <a:t> 하다</a:t>
            </a:r>
            <a:r>
              <a:rPr lang="en-US" altLang="ko-KR" sz="1400" dirty="0"/>
              <a:t>!</a:t>
            </a:r>
          </a:p>
          <a:p>
            <a:pPr marL="0" indent="0">
              <a:buNone/>
            </a:pPr>
            <a:r>
              <a:rPr lang="en-US" altLang="ko-KR" sz="1400" dirty="0"/>
              <a:t>		+ (</a:t>
            </a:r>
            <a:r>
              <a:rPr lang="ko-KR" altLang="en-US" sz="1400" dirty="0"/>
              <a:t>추가 개인적인 생각</a:t>
            </a:r>
            <a:r>
              <a:rPr lang="en-US" altLang="ko-KR" sz="1400" dirty="0"/>
              <a:t>) </a:t>
            </a:r>
            <a:r>
              <a:rPr lang="ko-KR" altLang="en-US" sz="1400" dirty="0"/>
              <a:t>저항 값이 커진다면</a:t>
            </a:r>
            <a:r>
              <a:rPr lang="en-US" altLang="ko-KR" sz="1400" dirty="0"/>
              <a:t>, Current Follower </a:t>
            </a:r>
            <a:r>
              <a:rPr lang="ko-KR" altLang="en-US" sz="1400" dirty="0"/>
              <a:t>등의 회로 구현을 통해 </a:t>
            </a:r>
            <a:r>
              <a:rPr lang="en-US" altLang="ko-KR" sz="1400" dirty="0"/>
              <a:t>Function Generator</a:t>
            </a:r>
            <a:r>
              <a:rPr lang="ko-KR" altLang="en-US" sz="1400" dirty="0"/>
              <a:t>의 사인파를 참조하여 뻥튀기 시켜줄 수 있는 회로를 사용해야할 것 같다</a:t>
            </a:r>
            <a:r>
              <a:rPr lang="en-US" altLang="ko-KR" sz="1400" dirty="0"/>
              <a:t>!</a:t>
            </a:r>
          </a:p>
          <a:p>
            <a:pPr marL="0" indent="0">
              <a:buNone/>
            </a:pPr>
            <a:r>
              <a:rPr lang="en-US" altLang="ko-KR" sz="1400" dirty="0"/>
              <a:t>2. OP Amp </a:t>
            </a:r>
            <a:r>
              <a:rPr lang="ko-KR" altLang="en-US" sz="1400" dirty="0"/>
              <a:t>사용에서 잘못된 점</a:t>
            </a:r>
            <a:r>
              <a:rPr lang="en-US" altLang="ko-KR" sz="1400" dirty="0"/>
              <a:t>: AC Current</a:t>
            </a:r>
            <a:r>
              <a:rPr lang="ko-KR" altLang="en-US" sz="1400" dirty="0"/>
              <a:t>를 흘릴 예정 </a:t>
            </a:r>
            <a:r>
              <a:rPr lang="en-US" altLang="ko-KR" sz="1400" dirty="0"/>
              <a:t>-&gt; GND, </a:t>
            </a:r>
            <a:r>
              <a:rPr lang="en-US" altLang="ko-KR" sz="1400" dirty="0" err="1"/>
              <a:t>Vcc</a:t>
            </a:r>
            <a:r>
              <a:rPr lang="ko-KR" altLang="en-US" sz="1400" dirty="0"/>
              <a:t>에 전압을 </a:t>
            </a:r>
            <a:r>
              <a:rPr lang="en-US" altLang="ko-KR" sz="1400" dirty="0"/>
              <a:t>0 / 5V </a:t>
            </a:r>
            <a:r>
              <a:rPr lang="ko-KR" altLang="en-US" sz="1400" dirty="0"/>
              <a:t>수준이 아닌</a:t>
            </a:r>
            <a:r>
              <a:rPr lang="en-US" altLang="ko-KR" sz="1400" dirty="0"/>
              <a:t>, -5/5V</a:t>
            </a:r>
            <a:r>
              <a:rPr lang="ko-KR" altLang="en-US" sz="1400" dirty="0"/>
              <a:t>로 줘야 하며</a:t>
            </a:r>
            <a:r>
              <a:rPr lang="en-US" altLang="ko-KR" sz="1400" dirty="0"/>
              <a:t>, “Rail to Rail OP Amp“</a:t>
            </a:r>
            <a:r>
              <a:rPr lang="ko-KR" altLang="en-US" sz="1400" dirty="0"/>
              <a:t>가 아니라는 점에서</a:t>
            </a:r>
            <a:r>
              <a:rPr lang="en-US" altLang="ko-KR" sz="1400" dirty="0"/>
              <a:t>, </a:t>
            </a:r>
            <a:r>
              <a:rPr lang="ko-KR" altLang="en-US" sz="1400" dirty="0"/>
              <a:t>마진을 더 두어 </a:t>
            </a:r>
            <a:r>
              <a:rPr lang="en-US" altLang="ko-KR" sz="1400" dirty="0"/>
              <a:t>-10V / 10V </a:t>
            </a:r>
            <a:r>
              <a:rPr lang="ko-KR" altLang="en-US" sz="1400" dirty="0"/>
              <a:t>수준으로 주는 것이 좋을 것이다</a:t>
            </a:r>
            <a:r>
              <a:rPr lang="en-US" altLang="ko-KR" sz="1400" dirty="0"/>
              <a:t>! (LM324N</a:t>
            </a:r>
            <a:r>
              <a:rPr lang="ko-KR" altLang="en-US" sz="1400" dirty="0"/>
              <a:t>은 </a:t>
            </a:r>
            <a:r>
              <a:rPr lang="en-US" altLang="ko-KR" sz="1400" dirty="0"/>
              <a:t>+/- 16V</a:t>
            </a:r>
            <a:r>
              <a:rPr lang="ko-KR" altLang="en-US" sz="1400" dirty="0"/>
              <a:t>까지 가능</a:t>
            </a:r>
            <a:r>
              <a:rPr lang="en-US" altLang="ko-KR" sz="1400" dirty="0"/>
              <a:t>! </a:t>
            </a:r>
            <a:r>
              <a:rPr lang="ko-KR" altLang="en-US" sz="1400" dirty="0"/>
              <a:t>권장은 </a:t>
            </a:r>
            <a:r>
              <a:rPr lang="en-US" altLang="ko-KR" sz="1400" dirty="0"/>
              <a:t>+/- 15V)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이후 </a:t>
            </a:r>
            <a:r>
              <a:rPr lang="en-US" altLang="ko-KR" sz="1400" dirty="0"/>
              <a:t>Howland Circuit </a:t>
            </a:r>
            <a:r>
              <a:rPr lang="ko-KR" altLang="en-US" sz="1400" dirty="0"/>
              <a:t>분석 다시 해보기</a:t>
            </a:r>
            <a:r>
              <a:rPr lang="en-US" altLang="ko-KR" sz="1400" dirty="0"/>
              <a:t>!</a:t>
            </a:r>
          </a:p>
          <a:p>
            <a:pPr marL="0" indent="0">
              <a:buNone/>
            </a:pPr>
            <a:r>
              <a:rPr lang="en-US" altLang="ko-KR" sz="1400" dirty="0"/>
              <a:t>3. AC </a:t>
            </a:r>
            <a:r>
              <a:rPr lang="ko-KR" altLang="en-US" sz="1400" dirty="0"/>
              <a:t>전압 측정시에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멀티미터</a:t>
            </a:r>
            <a:r>
              <a:rPr lang="ko-KR" altLang="en-US" sz="1400" dirty="0"/>
              <a:t> 말고</a:t>
            </a:r>
            <a:r>
              <a:rPr lang="en-US" altLang="ko-KR" sz="1400" dirty="0"/>
              <a:t>, </a:t>
            </a:r>
            <a:r>
              <a:rPr lang="ko-KR" altLang="en-US" sz="1400" dirty="0"/>
              <a:t>전압 </a:t>
            </a:r>
            <a:r>
              <a:rPr lang="en-US" altLang="ko-KR" sz="1400" dirty="0"/>
              <a:t>Probe </a:t>
            </a:r>
            <a:r>
              <a:rPr lang="ko-KR" altLang="en-US" sz="1400" dirty="0"/>
              <a:t>선을 이용해 ＇오실로스코프</a:t>
            </a:r>
            <a:r>
              <a:rPr lang="en-US" altLang="ko-KR" sz="1400" dirty="0"/>
              <a:t>’ </a:t>
            </a:r>
            <a:r>
              <a:rPr lang="ko-KR" altLang="en-US" sz="1400" dirty="0"/>
              <a:t>로 측정하자</a:t>
            </a:r>
            <a:r>
              <a:rPr lang="en-US" altLang="ko-KR" sz="1400" dirty="0"/>
              <a:t>!</a:t>
            </a:r>
          </a:p>
          <a:p>
            <a:pPr marL="0" indent="0">
              <a:buNone/>
            </a:pPr>
            <a:r>
              <a:rPr lang="en-US" altLang="ko-KR" sz="1400" dirty="0"/>
              <a:t>4. 200kHz </a:t>
            </a:r>
            <a:r>
              <a:rPr lang="ko-KR" altLang="en-US" sz="1400" dirty="0"/>
              <a:t>사용시 </a:t>
            </a:r>
            <a:r>
              <a:rPr lang="en-US" altLang="ko-KR" sz="1400" dirty="0"/>
              <a:t>AC -&gt; DC </a:t>
            </a:r>
            <a:r>
              <a:rPr lang="ko-KR" altLang="en-US" sz="1400" dirty="0"/>
              <a:t>변환이 </a:t>
            </a:r>
            <a:r>
              <a:rPr lang="en-US" altLang="ko-KR" sz="1400" dirty="0"/>
              <a:t>Teensy </a:t>
            </a:r>
            <a:r>
              <a:rPr lang="ko-KR" altLang="en-US" sz="1400" dirty="0"/>
              <a:t>상에서 쉽지 않을 것임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DAQ </a:t>
            </a:r>
            <a:r>
              <a:rPr lang="ko-KR" altLang="en-US" sz="1400" dirty="0"/>
              <a:t>사용해 변환 </a:t>
            </a:r>
            <a:r>
              <a:rPr lang="en-US" altLang="ko-KR" sz="1400" dirty="0"/>
              <a:t>+ Sampling Time</a:t>
            </a:r>
            <a:r>
              <a:rPr lang="ko-KR" altLang="en-US" sz="1400" dirty="0"/>
              <a:t>은 </a:t>
            </a:r>
            <a:r>
              <a:rPr lang="en-US" altLang="ko-KR" sz="1400" dirty="0"/>
              <a:t>Nyquist Sampling Theorem</a:t>
            </a:r>
            <a:r>
              <a:rPr lang="ko-KR" altLang="en-US" sz="1400" dirty="0"/>
              <a:t>에 근거하여</a:t>
            </a:r>
            <a:r>
              <a:rPr lang="en-US" altLang="ko-KR" sz="1400" dirty="0"/>
              <a:t>, 400kHz </a:t>
            </a:r>
            <a:r>
              <a:rPr lang="ko-KR" altLang="en-US" sz="1400" dirty="0"/>
              <a:t>이상</a:t>
            </a:r>
            <a:r>
              <a:rPr lang="en-US" altLang="ko-KR" sz="1400" dirty="0"/>
              <a:t>(</a:t>
            </a:r>
            <a:r>
              <a:rPr lang="ko-KR" altLang="en-US" sz="1400" dirty="0"/>
              <a:t>실제로는 </a:t>
            </a:r>
            <a:r>
              <a:rPr lang="en-US" altLang="ko-KR" sz="1400" dirty="0"/>
              <a:t>500~1000kHz </a:t>
            </a:r>
            <a:r>
              <a:rPr lang="ko-KR" altLang="en-US" sz="1400" dirty="0"/>
              <a:t>이상 권고하심</a:t>
            </a:r>
            <a:r>
              <a:rPr lang="en-US" altLang="ko-KR" sz="1400" dirty="0"/>
              <a:t>) </a:t>
            </a:r>
            <a:r>
              <a:rPr lang="ko-KR" altLang="en-US" sz="1400" dirty="0"/>
              <a:t>사용할 것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5. DAQ </a:t>
            </a:r>
            <a:r>
              <a:rPr lang="ko-KR" altLang="en-US" sz="1400" dirty="0"/>
              <a:t>사용시</a:t>
            </a:r>
            <a:r>
              <a:rPr lang="en-US" altLang="ko-KR" sz="1400" dirty="0"/>
              <a:t>, Multiplexer </a:t>
            </a:r>
            <a:r>
              <a:rPr lang="ko-KR" altLang="en-US" sz="1400" dirty="0"/>
              <a:t>사용해 전압 값을 순차적으로 읽는게 아닌</a:t>
            </a:r>
            <a:r>
              <a:rPr lang="en-US" altLang="ko-KR" sz="1400" dirty="0"/>
              <a:t>, </a:t>
            </a:r>
            <a:r>
              <a:rPr lang="ko-KR" altLang="en-US" sz="1400" dirty="0"/>
              <a:t>한번에 다채널에서의 전압 값을 읽는 것이 좋을 것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6. </a:t>
            </a:r>
            <a:r>
              <a:rPr lang="en-US" altLang="ko-KR" sz="1400" dirty="0" err="1"/>
              <a:t>Velostat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Piezoresistive Material -&gt; AC</a:t>
            </a:r>
            <a:r>
              <a:rPr lang="ko-KR" altLang="en-US" sz="1400" dirty="0"/>
              <a:t>에서 사용하도록 설계된 물질이라고 보면 된다</a:t>
            </a:r>
            <a:r>
              <a:rPr lang="en-US" altLang="ko-KR" sz="1400" dirty="0"/>
              <a:t>! (</a:t>
            </a:r>
            <a:r>
              <a:rPr lang="ko-KR" altLang="en-US" sz="1400" dirty="0"/>
              <a:t>완전히 이해는 못함</a:t>
            </a:r>
            <a:r>
              <a:rPr lang="en-US" altLang="ko-KR" sz="1400" dirty="0"/>
              <a:t>..) </a:t>
            </a:r>
          </a:p>
          <a:p>
            <a:pPr marL="0" indent="0">
              <a:buNone/>
            </a:pPr>
            <a:r>
              <a:rPr lang="en-US" altLang="ko-KR" sz="1400" dirty="0"/>
              <a:t>7. DC</a:t>
            </a:r>
            <a:r>
              <a:rPr lang="ko-KR" altLang="en-US" sz="1400" dirty="0"/>
              <a:t>에서의 저항 값에 회로를 맞춰 설계해도</a:t>
            </a:r>
            <a:r>
              <a:rPr lang="en-US" altLang="ko-KR" sz="1400" dirty="0"/>
              <a:t>, AC</a:t>
            </a:r>
            <a:r>
              <a:rPr lang="ko-KR" altLang="en-US" sz="1400" dirty="0"/>
              <a:t>에서 </a:t>
            </a:r>
            <a:r>
              <a:rPr lang="en-US" altLang="ko-KR" sz="1400" dirty="0"/>
              <a:t>Impedance</a:t>
            </a:r>
            <a:r>
              <a:rPr lang="ko-KR" altLang="en-US" sz="1400" dirty="0"/>
              <a:t>값이 바뀔 것이기 때문에</a:t>
            </a:r>
            <a:r>
              <a:rPr lang="en-US" altLang="ko-KR" sz="1400" dirty="0"/>
              <a:t>, AC</a:t>
            </a:r>
            <a:r>
              <a:rPr lang="ko-KR" altLang="en-US" sz="1400" dirty="0"/>
              <a:t>에서의 저항 값을 알고 설계하는 것이 좋다</a:t>
            </a:r>
            <a:r>
              <a:rPr lang="en-US" altLang="ko-KR" sz="1400" dirty="0"/>
              <a:t>!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대게</a:t>
            </a:r>
            <a:r>
              <a:rPr lang="en-US" altLang="ko-KR" sz="1400" dirty="0"/>
              <a:t>, AC</a:t>
            </a:r>
            <a:r>
              <a:rPr lang="ko-KR" altLang="en-US" sz="1400" dirty="0"/>
              <a:t>에서는 저항 값이 </a:t>
            </a:r>
            <a:r>
              <a:rPr lang="en-US" altLang="ko-KR" sz="1400" dirty="0"/>
              <a:t>DC</a:t>
            </a:r>
            <a:r>
              <a:rPr lang="ko-KR" altLang="en-US" sz="1400" dirty="0"/>
              <a:t>에서의 저항 값보다 낮게 나옴</a:t>
            </a:r>
            <a:r>
              <a:rPr lang="en-US" altLang="ko-KR" sz="1400" dirty="0"/>
              <a:t>(</a:t>
            </a:r>
            <a:r>
              <a:rPr lang="ko-KR" altLang="en-US" sz="1400" dirty="0"/>
              <a:t>불확실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	+ (</a:t>
            </a:r>
            <a:r>
              <a:rPr lang="ko-KR" altLang="en-US" sz="1400" dirty="0"/>
              <a:t>추가 개인적인 생각</a:t>
            </a:r>
            <a:r>
              <a:rPr lang="en-US" altLang="ko-KR" sz="1400" dirty="0"/>
              <a:t>) AC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할 경우 </a:t>
            </a:r>
            <a:r>
              <a:rPr lang="en-US" altLang="ko-KR" sz="1400" dirty="0"/>
              <a:t>Resolution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좋을수도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있을듯</a:t>
            </a:r>
            <a:r>
              <a:rPr lang="en-US" altLang="ko-KR" sz="1400" dirty="0"/>
              <a:t>..!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56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8.18:</a:t>
            </a:r>
            <a:endParaRPr lang="ko-KR" altLang="en-US" sz="2000" b="1" dirty="0"/>
          </a:p>
          <a:p>
            <a:pPr marL="0" indent="0">
              <a:buNone/>
            </a:pPr>
            <a:r>
              <a:rPr lang="en-US" altLang="ko-KR" sz="1400" b="1" dirty="0"/>
              <a:t>Howland </a:t>
            </a:r>
            <a:r>
              <a:rPr lang="ko-KR" altLang="en-US" sz="1400" b="1" dirty="0"/>
              <a:t>회로 재 </a:t>
            </a:r>
            <a:r>
              <a:rPr lang="en-US" altLang="ko-KR" sz="1400" b="1" dirty="0"/>
              <a:t>Test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R1=R3=10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en-US" altLang="ko-KR" sz="1400" dirty="0">
                <a:solidFill>
                  <a:prstClr val="black"/>
                </a:solidFill>
              </a:rPr>
              <a:t>, R2=R4= 1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en-US" altLang="ko-KR" sz="1400" dirty="0">
                <a:solidFill>
                  <a:prstClr val="black"/>
                </a:solidFill>
              </a:rPr>
              <a:t>, R5=1.5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ko-KR" altLang="en-US" sz="1400" dirty="0">
                <a:solidFill>
                  <a:prstClr val="black"/>
                </a:solidFill>
              </a:rPr>
              <a:t>으로 설정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-&gt; I_L = - Vi * ( R4/(R3*R5) ) = - ( 1/15[mA/V] ) * Vi</a:t>
            </a:r>
          </a:p>
          <a:p>
            <a:pPr marL="0" indent="0">
              <a:buNone/>
            </a:pPr>
            <a:r>
              <a:rPr lang="en-US" altLang="ko-KR" sz="1400" dirty="0"/>
              <a:t>-&gt;</a:t>
            </a:r>
            <a:r>
              <a:rPr lang="ko-KR" altLang="en-US" sz="1400" dirty="0"/>
              <a:t> </a:t>
            </a:r>
            <a:r>
              <a:rPr lang="en-US" altLang="ko-KR" sz="1400" dirty="0"/>
              <a:t>Vi = 3V(DC)</a:t>
            </a:r>
            <a:r>
              <a:rPr lang="ko-KR" altLang="en-US" sz="1400" dirty="0"/>
              <a:t> 수준에서</a:t>
            </a:r>
            <a:r>
              <a:rPr lang="en-US" altLang="ko-KR" sz="1400" dirty="0"/>
              <a:t>, I_L = 0.2 mA </a:t>
            </a:r>
          </a:p>
          <a:p>
            <a:pPr marL="0" indent="0">
              <a:buNone/>
            </a:pPr>
            <a:r>
              <a:rPr lang="en-US" altLang="ko-KR" sz="1400" dirty="0"/>
              <a:t>Test 1. R_L = 1.2 </a:t>
            </a:r>
            <a:r>
              <a:rPr lang="en-US" altLang="ko-KR" sz="1400" dirty="0" err="1"/>
              <a:t>kOhm</a:t>
            </a:r>
            <a:r>
              <a:rPr lang="ko-KR" altLang="en-US" sz="1400" dirty="0"/>
              <a:t>일 때 </a:t>
            </a:r>
            <a:r>
              <a:rPr lang="en-US" altLang="ko-KR" sz="1400" dirty="0"/>
              <a:t>V_L = 240 mV </a:t>
            </a:r>
            <a:r>
              <a:rPr lang="ko-KR" altLang="en-US" sz="1400" dirty="0"/>
              <a:t>수준</a:t>
            </a:r>
            <a:r>
              <a:rPr lang="en-US" altLang="ko-KR" sz="1400" dirty="0"/>
              <a:t>, </a:t>
            </a:r>
            <a:r>
              <a:rPr lang="ko-KR" altLang="en-US" sz="1400" dirty="0"/>
              <a:t>실제 값 </a:t>
            </a:r>
            <a:r>
              <a:rPr lang="en-US" altLang="ko-KR" sz="1400" dirty="0"/>
              <a:t>236 mV </a:t>
            </a:r>
            <a:r>
              <a:rPr lang="ko-KR" altLang="en-US" sz="1400" dirty="0"/>
              <a:t>수준 나옴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Test 2. R_L = 50 </a:t>
            </a:r>
            <a:r>
              <a:rPr lang="en-US" altLang="ko-KR" sz="1400" dirty="0" err="1"/>
              <a:t>kOhm</a:t>
            </a:r>
            <a:r>
              <a:rPr lang="ko-KR" altLang="en-US" sz="1400" dirty="0"/>
              <a:t>일 때 </a:t>
            </a:r>
            <a:r>
              <a:rPr lang="en-US" altLang="ko-KR" sz="1400" dirty="0"/>
              <a:t>V_L = 10 V </a:t>
            </a:r>
            <a:r>
              <a:rPr lang="ko-KR" altLang="en-US" sz="1400" dirty="0"/>
              <a:t>수준</a:t>
            </a:r>
            <a:r>
              <a:rPr lang="en-US" altLang="ko-KR" sz="1400" dirty="0"/>
              <a:t>, </a:t>
            </a:r>
            <a:r>
              <a:rPr lang="ko-KR" altLang="en-US" sz="1400" dirty="0"/>
              <a:t>실제 값 </a:t>
            </a:r>
            <a:r>
              <a:rPr lang="en-US" altLang="ko-KR" sz="1400" dirty="0"/>
              <a:t>-8.7 V </a:t>
            </a:r>
            <a:r>
              <a:rPr lang="ko-KR" altLang="en-US" sz="1400" dirty="0"/>
              <a:t>수준 나옴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Load</a:t>
            </a:r>
            <a:r>
              <a:rPr lang="ko-KR" altLang="en-US" sz="1400" dirty="0"/>
              <a:t> 전압 값이 </a:t>
            </a:r>
            <a:r>
              <a:rPr lang="en-US" altLang="ko-KR" sz="1400" dirty="0"/>
              <a:t>OP</a:t>
            </a:r>
            <a:r>
              <a:rPr lang="ko-KR" altLang="en-US" sz="1400" dirty="0"/>
              <a:t> </a:t>
            </a:r>
            <a:r>
              <a:rPr lang="en-US" altLang="ko-KR" sz="1400" dirty="0"/>
              <a:t>Amp</a:t>
            </a:r>
            <a:r>
              <a:rPr lang="ko-KR" altLang="en-US" sz="1400" dirty="0"/>
              <a:t>의 밥줄</a:t>
            </a:r>
            <a:r>
              <a:rPr lang="en-US" altLang="ko-KR" sz="1400" dirty="0"/>
              <a:t>(10V) </a:t>
            </a:r>
            <a:r>
              <a:rPr lang="ko-KR" altLang="en-US" sz="1400" dirty="0"/>
              <a:t>근처 수준으로 가면 </a:t>
            </a:r>
            <a:r>
              <a:rPr lang="ko-KR" altLang="en-US" sz="1400" dirty="0" err="1"/>
              <a:t>안될듯</a:t>
            </a:r>
            <a:r>
              <a:rPr lang="en-US" altLang="ko-KR" sz="1400" dirty="0"/>
              <a:t>..</a:t>
            </a:r>
          </a:p>
          <a:p>
            <a:pPr marL="0" indent="0">
              <a:buNone/>
            </a:pPr>
            <a:r>
              <a:rPr lang="en-US" altLang="ko-KR" sz="1400" dirty="0"/>
              <a:t>		OP</a:t>
            </a:r>
            <a:r>
              <a:rPr lang="ko-KR" altLang="en-US" sz="1400" dirty="0"/>
              <a:t> </a:t>
            </a:r>
            <a:r>
              <a:rPr lang="en-US" altLang="ko-KR" sz="1400" dirty="0"/>
              <a:t>Amp</a:t>
            </a:r>
            <a:r>
              <a:rPr lang="ko-KR" altLang="en-US" sz="1400" dirty="0"/>
              <a:t>의 밥줄은 </a:t>
            </a:r>
            <a:r>
              <a:rPr lang="en-US" altLang="ko-KR" sz="1400" dirty="0"/>
              <a:t>+/- 15V</a:t>
            </a:r>
            <a:r>
              <a:rPr lang="ko-KR" altLang="en-US" sz="1400" dirty="0"/>
              <a:t>로 해도 변하지 않는다</a:t>
            </a:r>
            <a:r>
              <a:rPr lang="en-US" altLang="ko-KR" sz="1400" dirty="0"/>
              <a:t>.., </a:t>
            </a:r>
            <a:r>
              <a:rPr lang="ko-KR" altLang="en-US" sz="1400" dirty="0"/>
              <a:t>다만 </a:t>
            </a:r>
            <a:r>
              <a:rPr lang="en-US" altLang="ko-KR" sz="1400" dirty="0"/>
              <a:t>9V </a:t>
            </a:r>
            <a:r>
              <a:rPr lang="ko-KR" altLang="en-US" sz="1400" dirty="0"/>
              <a:t>아래로 내리면 변함</a:t>
            </a:r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5D9407-F265-47E2-BBFA-91A4FBE9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314" y="1233941"/>
            <a:ext cx="2595610" cy="2046137"/>
          </a:xfrm>
          <a:prstGeom prst="rect">
            <a:avLst/>
          </a:prstGeom>
        </p:spPr>
      </p:pic>
      <p:pic>
        <p:nvPicPr>
          <p:cNvPr id="6" name="Picture 4" descr="LM324N(DIP) / 디바이스마트">
            <a:extLst>
              <a:ext uri="{FF2B5EF4-FFF2-40B4-BE49-F238E27FC236}">
                <a16:creationId xmlns:a16="http://schemas.microsoft.com/office/drawing/2014/main" id="{0EA722B0-F226-4772-9262-217770476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3132" r="20744" b="15048"/>
          <a:stretch/>
        </p:blipFill>
        <p:spPr bwMode="auto">
          <a:xfrm>
            <a:off x="10039780" y="623261"/>
            <a:ext cx="1573296" cy="147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D2AE509-D13A-4786-8E4D-3F6ECA7D3B39}"/>
              </a:ext>
            </a:extLst>
          </p:cNvPr>
          <p:cNvGrpSpPr/>
          <p:nvPr/>
        </p:nvGrpSpPr>
        <p:grpSpPr>
          <a:xfrm>
            <a:off x="9419791" y="2012514"/>
            <a:ext cx="2709060" cy="2500413"/>
            <a:chOff x="3755834" y="2235182"/>
            <a:chExt cx="3822360" cy="3466170"/>
          </a:xfrm>
        </p:grpSpPr>
        <p:pic>
          <p:nvPicPr>
            <p:cNvPr id="8" name="Picture 2" descr="File:LM324N Operational Amplifier.svg - Wikimedia Commons">
              <a:extLst>
                <a:ext uri="{FF2B5EF4-FFF2-40B4-BE49-F238E27FC236}">
                  <a16:creationId xmlns:a16="http://schemas.microsoft.com/office/drawing/2014/main" id="{C9C14BBB-87BB-4581-8A9B-E4C3B4265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346100" y="2877402"/>
              <a:ext cx="2490094" cy="2199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DD89332-6962-4060-8559-C5ECAD52BE4C}"/>
                </a:ext>
              </a:extLst>
            </p:cNvPr>
            <p:cNvSpPr/>
            <p:nvPr/>
          </p:nvSpPr>
          <p:spPr>
            <a:xfrm>
              <a:off x="4637171" y="4135225"/>
              <a:ext cx="1047565" cy="1245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B6247A9-AF22-4912-A96A-C450F5B45791}"/>
                </a:ext>
              </a:extLst>
            </p:cNvPr>
            <p:cNvSpPr/>
            <p:nvPr/>
          </p:nvSpPr>
          <p:spPr>
            <a:xfrm>
              <a:off x="5643374" y="2574112"/>
              <a:ext cx="1047565" cy="1245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60730B-6002-4DC1-8546-C91827FFBE5E}"/>
                </a:ext>
              </a:extLst>
            </p:cNvPr>
            <p:cNvSpPr txBox="1"/>
            <p:nvPr/>
          </p:nvSpPr>
          <p:spPr>
            <a:xfrm>
              <a:off x="3755834" y="5408964"/>
              <a:ext cx="2810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prstClr val="black"/>
                  </a:solidFill>
                </a:rPr>
                <a:t>OP Amp 1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7749E-A981-43F4-AB5F-2D5ACA229BE3}"/>
                </a:ext>
              </a:extLst>
            </p:cNvPr>
            <p:cNvSpPr txBox="1"/>
            <p:nvPr/>
          </p:nvSpPr>
          <p:spPr>
            <a:xfrm>
              <a:off x="4767956" y="2235182"/>
              <a:ext cx="2810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prstClr val="black"/>
                  </a:solidFill>
                </a:rPr>
                <a:t>OP Amp 2</a:t>
              </a:r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8EEFEA-7C4E-41D2-93F9-AA3C38B1B00B}"/>
              </a:ext>
            </a:extLst>
          </p:cNvPr>
          <p:cNvSpPr txBox="1"/>
          <p:nvPr/>
        </p:nvSpPr>
        <p:spPr>
          <a:xfrm>
            <a:off x="9381762" y="376816"/>
            <a:ext cx="28102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OP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Amp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Model: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LM324N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5B04B-1400-46D6-8B06-721CBF59C0E7}"/>
              </a:ext>
            </a:extLst>
          </p:cNvPr>
          <p:cNvSpPr txBox="1"/>
          <p:nvPr/>
        </p:nvSpPr>
        <p:spPr>
          <a:xfrm>
            <a:off x="6550864" y="1001973"/>
            <a:ext cx="28102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VCCS Circuit(Howland)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25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000" b="1" dirty="0"/>
              <a:t>8.19:</a:t>
            </a:r>
            <a:endParaRPr lang="ko-KR" altLang="en-US" sz="2000" b="1" dirty="0"/>
          </a:p>
          <a:p>
            <a:pPr marL="0" indent="0">
              <a:buNone/>
            </a:pPr>
            <a:r>
              <a:rPr lang="en-US" altLang="ko-KR" sz="1400" b="1" dirty="0"/>
              <a:t>Howland </a:t>
            </a:r>
            <a:r>
              <a:rPr lang="ko-KR" altLang="en-US" sz="1400" b="1" dirty="0"/>
              <a:t>회로 보완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R1=R3=10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en-US" altLang="ko-KR" sz="1400" dirty="0">
                <a:solidFill>
                  <a:prstClr val="black"/>
                </a:solidFill>
              </a:rPr>
              <a:t>, R2=R4= 1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en-US" altLang="ko-KR" sz="1400" dirty="0">
                <a:solidFill>
                  <a:prstClr val="black"/>
                </a:solidFill>
              </a:rPr>
              <a:t>, R5=1.5 </a:t>
            </a:r>
            <a:r>
              <a:rPr lang="en-US" altLang="ko-KR" sz="1400" dirty="0" err="1">
                <a:solidFill>
                  <a:prstClr val="black"/>
                </a:solidFill>
              </a:rPr>
              <a:t>kOhm</a:t>
            </a:r>
            <a:r>
              <a:rPr lang="ko-KR" altLang="en-US" sz="1400" dirty="0">
                <a:solidFill>
                  <a:prstClr val="black"/>
                </a:solidFill>
              </a:rPr>
              <a:t>으로 설정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-&gt; I_L = - Vi * ( R4/(R3*R5) ) = - ( 1/15[mA/V] ) * Vi</a:t>
            </a:r>
          </a:p>
          <a:p>
            <a:pPr marL="0" indent="0">
              <a:buNone/>
            </a:pPr>
            <a:r>
              <a:rPr lang="en-US" altLang="ko-KR" sz="1400" dirty="0"/>
              <a:t>-&gt;</a:t>
            </a:r>
            <a:r>
              <a:rPr lang="ko-KR" altLang="en-US" sz="1400" dirty="0"/>
              <a:t> </a:t>
            </a:r>
            <a:r>
              <a:rPr lang="en-US" altLang="ko-KR" sz="1400" dirty="0"/>
              <a:t>Vi = 3V(DC)</a:t>
            </a:r>
            <a:r>
              <a:rPr lang="ko-KR" altLang="en-US" sz="1400" dirty="0"/>
              <a:t> 수준에서</a:t>
            </a:r>
            <a:r>
              <a:rPr lang="en-US" altLang="ko-KR" sz="1400" dirty="0"/>
              <a:t>, I_L = 0.2 mA </a:t>
            </a:r>
          </a:p>
          <a:p>
            <a:pPr marL="0" indent="0">
              <a:buNone/>
            </a:pPr>
            <a:r>
              <a:rPr lang="en-US" altLang="ko-KR" sz="1400" dirty="0"/>
              <a:t>Test 1. R_L = 1.2 </a:t>
            </a:r>
            <a:r>
              <a:rPr lang="en-US" altLang="ko-KR" sz="1400" dirty="0" err="1"/>
              <a:t>kOhm</a:t>
            </a:r>
            <a:r>
              <a:rPr lang="ko-KR" altLang="en-US" sz="1400" dirty="0"/>
              <a:t>일 때 </a:t>
            </a:r>
            <a:r>
              <a:rPr lang="en-US" altLang="ko-KR" sz="1400" dirty="0"/>
              <a:t>V_L = 240 mV </a:t>
            </a:r>
            <a:r>
              <a:rPr lang="ko-KR" altLang="en-US" sz="1400" dirty="0"/>
              <a:t>수준</a:t>
            </a:r>
            <a:r>
              <a:rPr lang="en-US" altLang="ko-KR" sz="1400" dirty="0"/>
              <a:t>, </a:t>
            </a:r>
            <a:r>
              <a:rPr lang="ko-KR" altLang="en-US" sz="1400" dirty="0"/>
              <a:t>실제 값 </a:t>
            </a:r>
            <a:r>
              <a:rPr lang="en-US" altLang="ko-KR" sz="1400" dirty="0"/>
              <a:t>236 mV </a:t>
            </a:r>
            <a:r>
              <a:rPr lang="ko-KR" altLang="en-US" sz="1400" dirty="0"/>
              <a:t>수준 나옴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Test 2. R_L = 50 </a:t>
            </a:r>
            <a:r>
              <a:rPr lang="en-US" altLang="ko-KR" sz="1400" dirty="0" err="1"/>
              <a:t>kOhm</a:t>
            </a:r>
            <a:r>
              <a:rPr lang="ko-KR" altLang="en-US" sz="1400" dirty="0"/>
              <a:t>일 때 </a:t>
            </a:r>
            <a:r>
              <a:rPr lang="en-US" altLang="ko-KR" sz="1400" dirty="0"/>
              <a:t>V_L = 10 V </a:t>
            </a:r>
            <a:r>
              <a:rPr lang="ko-KR" altLang="en-US" sz="1400" dirty="0"/>
              <a:t>수준</a:t>
            </a:r>
            <a:r>
              <a:rPr lang="en-US" altLang="ko-KR" sz="1400" dirty="0"/>
              <a:t>, </a:t>
            </a:r>
            <a:r>
              <a:rPr lang="ko-KR" altLang="en-US" sz="1400" dirty="0"/>
              <a:t>실제 값 </a:t>
            </a:r>
            <a:r>
              <a:rPr lang="en-US" altLang="ko-KR" sz="1400" dirty="0"/>
              <a:t>-8.7 V </a:t>
            </a:r>
            <a:r>
              <a:rPr lang="ko-KR" altLang="en-US" sz="1400" dirty="0"/>
              <a:t>수준 나옴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Load</a:t>
            </a:r>
            <a:r>
              <a:rPr lang="ko-KR" altLang="en-US" sz="1400" dirty="0"/>
              <a:t> 전압 값이 </a:t>
            </a:r>
            <a:r>
              <a:rPr lang="en-US" altLang="ko-KR" sz="1400" dirty="0"/>
              <a:t>OP</a:t>
            </a:r>
            <a:r>
              <a:rPr lang="ko-KR" altLang="en-US" sz="1400" dirty="0"/>
              <a:t> </a:t>
            </a:r>
            <a:r>
              <a:rPr lang="en-US" altLang="ko-KR" sz="1400" dirty="0"/>
              <a:t>Amp</a:t>
            </a:r>
            <a:r>
              <a:rPr lang="ko-KR" altLang="en-US" sz="1400" dirty="0"/>
              <a:t>의 밥줄</a:t>
            </a:r>
            <a:r>
              <a:rPr lang="en-US" altLang="ko-KR" sz="1400" dirty="0"/>
              <a:t>(10V) </a:t>
            </a:r>
            <a:r>
              <a:rPr lang="ko-KR" altLang="en-US" sz="1400" dirty="0"/>
              <a:t>근처 수준으로 가면 </a:t>
            </a:r>
            <a:r>
              <a:rPr lang="ko-KR" altLang="en-US" sz="1400" dirty="0" err="1"/>
              <a:t>안될듯</a:t>
            </a:r>
            <a:r>
              <a:rPr lang="en-US" altLang="ko-KR" sz="1400" dirty="0"/>
              <a:t>..</a:t>
            </a:r>
          </a:p>
          <a:p>
            <a:pPr marL="0" indent="0">
              <a:buNone/>
            </a:pPr>
            <a:r>
              <a:rPr lang="en-US" altLang="ko-KR" sz="1400" dirty="0"/>
              <a:t>		OP</a:t>
            </a:r>
            <a:r>
              <a:rPr lang="ko-KR" altLang="en-US" sz="1400" dirty="0"/>
              <a:t> </a:t>
            </a:r>
            <a:r>
              <a:rPr lang="en-US" altLang="ko-KR" sz="1400" dirty="0"/>
              <a:t>Amp</a:t>
            </a:r>
            <a:r>
              <a:rPr lang="ko-KR" altLang="en-US" sz="1400" dirty="0"/>
              <a:t>의 밥줄은 </a:t>
            </a:r>
            <a:r>
              <a:rPr lang="en-US" altLang="ko-KR" sz="1400" dirty="0"/>
              <a:t>+/- 15V</a:t>
            </a:r>
            <a:r>
              <a:rPr lang="ko-KR" altLang="en-US" sz="1400" dirty="0"/>
              <a:t>로 해도 변하지 않는다</a:t>
            </a:r>
            <a:r>
              <a:rPr lang="en-US" altLang="ko-KR" sz="1400" dirty="0"/>
              <a:t>.., </a:t>
            </a:r>
            <a:r>
              <a:rPr lang="ko-KR" altLang="en-US" sz="1400" dirty="0"/>
              <a:t>다만 </a:t>
            </a:r>
            <a:r>
              <a:rPr lang="en-US" altLang="ko-KR" sz="1400" dirty="0"/>
              <a:t>9V </a:t>
            </a:r>
            <a:r>
              <a:rPr lang="ko-KR" altLang="en-US" sz="1400" dirty="0"/>
              <a:t>아래로 내리면 변함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-------------------------</a:t>
            </a:r>
          </a:p>
          <a:p>
            <a:pPr marL="0" indent="0">
              <a:buNone/>
            </a:pPr>
            <a:r>
              <a:rPr lang="en-US" altLang="ko-KR" sz="1400" dirty="0"/>
              <a:t>Vi</a:t>
            </a:r>
            <a:r>
              <a:rPr lang="ko-KR" altLang="en-US" sz="1400" dirty="0"/>
              <a:t>를</a:t>
            </a:r>
            <a:r>
              <a:rPr lang="en-US" altLang="ko-KR" sz="1400" dirty="0"/>
              <a:t>, </a:t>
            </a:r>
            <a:r>
              <a:rPr lang="ko-KR" altLang="en-US" sz="1400" dirty="0"/>
              <a:t>즉 </a:t>
            </a:r>
            <a:r>
              <a:rPr lang="en-US" altLang="ko-KR" sz="1400" dirty="0"/>
              <a:t>Function Generator </a:t>
            </a:r>
            <a:r>
              <a:rPr lang="ko-KR" altLang="en-US" sz="1400" dirty="0"/>
              <a:t>신호를 바로 사용하지 말고</a:t>
            </a:r>
            <a:r>
              <a:rPr lang="en-US" altLang="ko-KR" sz="1400" dirty="0"/>
              <a:t>, OP Amp 3</a:t>
            </a:r>
            <a:r>
              <a:rPr lang="ko-KR" altLang="en-US" sz="1400" dirty="0"/>
              <a:t>를 이용해 </a:t>
            </a:r>
            <a:r>
              <a:rPr lang="en-US" altLang="ko-KR" sz="1400" dirty="0"/>
              <a:t>Voltage Follower</a:t>
            </a:r>
            <a:r>
              <a:rPr lang="ko-KR" altLang="en-US" sz="1400" dirty="0"/>
              <a:t>를 구현한 후</a:t>
            </a:r>
            <a:r>
              <a:rPr lang="en-US" altLang="ko-KR" sz="1400" dirty="0"/>
              <a:t>, </a:t>
            </a:r>
            <a:r>
              <a:rPr lang="ko-KR" altLang="en-US" sz="1400" dirty="0"/>
              <a:t>그 값을 </a:t>
            </a:r>
            <a:r>
              <a:rPr lang="en-US" altLang="ko-KR" sz="1400" dirty="0"/>
              <a:t>Vi</a:t>
            </a:r>
            <a:r>
              <a:rPr lang="ko-KR" altLang="en-US" sz="1400" dirty="0"/>
              <a:t>에 넣자</a:t>
            </a:r>
            <a:r>
              <a:rPr lang="en-US" altLang="ko-KR" sz="1400" dirty="0"/>
              <a:t>!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Buffer</a:t>
            </a:r>
            <a:r>
              <a:rPr lang="ko-KR" altLang="en-US" sz="1400" dirty="0"/>
              <a:t> 적용 후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Test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 반복 결과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V_L </a:t>
            </a:r>
            <a:r>
              <a:rPr lang="ko-KR" altLang="en-US" sz="1400" dirty="0"/>
              <a:t>실제 값이 </a:t>
            </a:r>
            <a:r>
              <a:rPr lang="en-US" altLang="ko-KR" sz="1400" dirty="0"/>
              <a:t>241mV,</a:t>
            </a:r>
            <a:r>
              <a:rPr lang="ko-KR" altLang="en-US" sz="1400" dirty="0"/>
              <a:t> </a:t>
            </a:r>
            <a:r>
              <a:rPr lang="en-US" altLang="ko-KR" sz="1400" dirty="0"/>
              <a:t>Test 2 </a:t>
            </a:r>
            <a:r>
              <a:rPr lang="ko-KR" altLang="en-US" sz="1400" dirty="0"/>
              <a:t>반복 결과</a:t>
            </a:r>
            <a:r>
              <a:rPr lang="en-US" altLang="ko-KR" sz="1400" dirty="0"/>
              <a:t>, V_L </a:t>
            </a:r>
            <a:r>
              <a:rPr lang="ko-KR" altLang="en-US" sz="1400" dirty="0"/>
              <a:t>실제 값이 </a:t>
            </a:r>
            <a:r>
              <a:rPr lang="en-US" altLang="ko-KR" sz="1400" dirty="0"/>
              <a:t>9.65V </a:t>
            </a:r>
            <a:r>
              <a:rPr lang="ko-KR" altLang="en-US" sz="1400" dirty="0"/>
              <a:t>수준으로 좋아짐</a:t>
            </a:r>
            <a:r>
              <a:rPr lang="en-US" altLang="ko-KR" sz="1400" dirty="0"/>
              <a:t>!</a:t>
            </a:r>
          </a:p>
          <a:p>
            <a:pPr marL="0" indent="0">
              <a:buNone/>
            </a:pPr>
            <a:r>
              <a:rPr lang="en-US" altLang="ko-KR" sz="1400" dirty="0"/>
              <a:t>100kOhm</a:t>
            </a:r>
            <a:r>
              <a:rPr lang="ko-KR" altLang="en-US" sz="1400" dirty="0"/>
              <a:t>을 연결했을 때는</a:t>
            </a:r>
            <a:r>
              <a:rPr lang="en-US" altLang="ko-KR" sz="1400" dirty="0"/>
              <a:t>, 13.8V</a:t>
            </a:r>
            <a:r>
              <a:rPr lang="ko-KR" altLang="en-US" sz="1400" dirty="0"/>
              <a:t> 수준 </a:t>
            </a:r>
            <a:r>
              <a:rPr lang="en-US" altLang="ko-KR" sz="1400" dirty="0"/>
              <a:t>-&gt; OP Amp </a:t>
            </a:r>
            <a:r>
              <a:rPr lang="ko-KR" altLang="en-US" sz="1400" dirty="0"/>
              <a:t>밥줄 </a:t>
            </a:r>
            <a:r>
              <a:rPr lang="en-US" altLang="ko-KR" sz="1400" dirty="0"/>
              <a:t>+/- 15V</a:t>
            </a:r>
            <a:r>
              <a:rPr lang="ko-KR" altLang="en-US" sz="1400" dirty="0"/>
              <a:t>에서</a:t>
            </a:r>
            <a:r>
              <a:rPr lang="en-US" altLang="ko-KR" sz="1400" dirty="0"/>
              <a:t>, 13.8V </a:t>
            </a:r>
            <a:r>
              <a:rPr lang="ko-KR" altLang="en-US" sz="1400" dirty="0"/>
              <a:t>수준 출력만 가능한듯</a:t>
            </a:r>
            <a:r>
              <a:rPr lang="en-US" altLang="ko-KR" sz="1400" dirty="0"/>
              <a:t>!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ko-KR" altLang="en-US" sz="1400" dirty="0"/>
              <a:t>센서 사이 </a:t>
            </a:r>
            <a:r>
              <a:rPr lang="en-US" altLang="ko-KR" sz="1400" dirty="0" err="1"/>
              <a:t>Velostat</a:t>
            </a:r>
            <a:r>
              <a:rPr lang="ko-KR" altLang="en-US" sz="1400" dirty="0"/>
              <a:t>의 저항 값이 </a:t>
            </a:r>
            <a:r>
              <a:rPr lang="en-US" altLang="ko-KR" sz="1400" dirty="0"/>
              <a:t>70kOhm </a:t>
            </a:r>
            <a:r>
              <a:rPr lang="ko-KR" altLang="en-US" sz="1400" dirty="0"/>
              <a:t>수준을 넘으면 안될 것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1.2kOhm</a:t>
            </a:r>
            <a:r>
              <a:rPr lang="ko-KR" altLang="en-US" sz="1400" dirty="0"/>
              <a:t>을 회로에 직렬연결한 채로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Velostat</a:t>
            </a:r>
            <a:r>
              <a:rPr lang="en-US" altLang="ko-KR" sz="1400" dirty="0"/>
              <a:t> </a:t>
            </a:r>
            <a:r>
              <a:rPr lang="ko-KR" altLang="en-US" sz="1400" dirty="0"/>
              <a:t>연결하여 전압 측정해도</a:t>
            </a:r>
            <a:r>
              <a:rPr lang="en-US" altLang="ko-KR" sz="1400" dirty="0"/>
              <a:t>, 240mV</a:t>
            </a:r>
            <a:r>
              <a:rPr lang="ko-KR" altLang="en-US" sz="1400" dirty="0"/>
              <a:t> 수준 유지</a:t>
            </a:r>
            <a:r>
              <a:rPr lang="en-US" altLang="ko-KR" sz="1400" dirty="0"/>
              <a:t>! GOOD!!!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5D9407-F265-47E2-BBFA-91A4FBE9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314" y="1233941"/>
            <a:ext cx="2595610" cy="2046137"/>
          </a:xfrm>
          <a:prstGeom prst="rect">
            <a:avLst/>
          </a:prstGeom>
        </p:spPr>
      </p:pic>
      <p:pic>
        <p:nvPicPr>
          <p:cNvPr id="6" name="Picture 4" descr="LM324N(DIP) / 디바이스마트">
            <a:extLst>
              <a:ext uri="{FF2B5EF4-FFF2-40B4-BE49-F238E27FC236}">
                <a16:creationId xmlns:a16="http://schemas.microsoft.com/office/drawing/2014/main" id="{0EA722B0-F226-4772-9262-217770476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3132" r="20744" b="15048"/>
          <a:stretch/>
        </p:blipFill>
        <p:spPr bwMode="auto">
          <a:xfrm>
            <a:off x="10039780" y="623261"/>
            <a:ext cx="1573296" cy="147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D2AE509-D13A-4786-8E4D-3F6ECA7D3B39}"/>
              </a:ext>
            </a:extLst>
          </p:cNvPr>
          <p:cNvGrpSpPr/>
          <p:nvPr/>
        </p:nvGrpSpPr>
        <p:grpSpPr>
          <a:xfrm>
            <a:off x="9419791" y="2012514"/>
            <a:ext cx="2709060" cy="2500413"/>
            <a:chOff x="3755834" y="2235182"/>
            <a:chExt cx="3822360" cy="3466170"/>
          </a:xfrm>
        </p:grpSpPr>
        <p:pic>
          <p:nvPicPr>
            <p:cNvPr id="8" name="Picture 2" descr="File:LM324N Operational Amplifier.svg - Wikimedia Commons">
              <a:extLst>
                <a:ext uri="{FF2B5EF4-FFF2-40B4-BE49-F238E27FC236}">
                  <a16:creationId xmlns:a16="http://schemas.microsoft.com/office/drawing/2014/main" id="{C9C14BBB-87BB-4581-8A9B-E4C3B4265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346100" y="2877402"/>
              <a:ext cx="2490094" cy="2199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DD89332-6962-4060-8559-C5ECAD52BE4C}"/>
                </a:ext>
              </a:extLst>
            </p:cNvPr>
            <p:cNvSpPr/>
            <p:nvPr/>
          </p:nvSpPr>
          <p:spPr>
            <a:xfrm>
              <a:off x="4637171" y="4135225"/>
              <a:ext cx="1047565" cy="1245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B6247A9-AF22-4912-A96A-C450F5B45791}"/>
                </a:ext>
              </a:extLst>
            </p:cNvPr>
            <p:cNvSpPr/>
            <p:nvPr/>
          </p:nvSpPr>
          <p:spPr>
            <a:xfrm>
              <a:off x="5643374" y="2574112"/>
              <a:ext cx="1047565" cy="1245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60730B-6002-4DC1-8546-C91827FFBE5E}"/>
                </a:ext>
              </a:extLst>
            </p:cNvPr>
            <p:cNvSpPr txBox="1"/>
            <p:nvPr/>
          </p:nvSpPr>
          <p:spPr>
            <a:xfrm>
              <a:off x="3755834" y="5408964"/>
              <a:ext cx="2810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prstClr val="black"/>
                  </a:solidFill>
                </a:rPr>
                <a:t>OP Amp 1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7749E-A981-43F4-AB5F-2D5ACA229BE3}"/>
                </a:ext>
              </a:extLst>
            </p:cNvPr>
            <p:cNvSpPr txBox="1"/>
            <p:nvPr/>
          </p:nvSpPr>
          <p:spPr>
            <a:xfrm>
              <a:off x="4767956" y="2235182"/>
              <a:ext cx="2810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prstClr val="black"/>
                  </a:solidFill>
                </a:rPr>
                <a:t>OP Amp 2</a:t>
              </a:r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8EEFEA-7C4E-41D2-93F9-AA3C38B1B00B}"/>
              </a:ext>
            </a:extLst>
          </p:cNvPr>
          <p:cNvSpPr txBox="1"/>
          <p:nvPr/>
        </p:nvSpPr>
        <p:spPr>
          <a:xfrm>
            <a:off x="9381762" y="376816"/>
            <a:ext cx="28102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OP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Amp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Model:</a:t>
            </a:r>
            <a:r>
              <a:rPr lang="ko-KR" altLang="en-US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</a:rPr>
              <a:t>LM324N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5B04B-1400-46D6-8B06-721CBF59C0E7}"/>
              </a:ext>
            </a:extLst>
          </p:cNvPr>
          <p:cNvSpPr txBox="1"/>
          <p:nvPr/>
        </p:nvSpPr>
        <p:spPr>
          <a:xfrm>
            <a:off x="6550864" y="1001973"/>
            <a:ext cx="28102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VCCS Circuit(Howland)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9C1BE8-A427-4A78-B0AB-1714214B0CCD}"/>
              </a:ext>
            </a:extLst>
          </p:cNvPr>
          <p:cNvSpPr/>
          <p:nvPr/>
        </p:nvSpPr>
        <p:spPr>
          <a:xfrm>
            <a:off x="9943076" y="2237995"/>
            <a:ext cx="742451" cy="898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1E9D8-DFD3-42EE-B371-8AFE27015649}"/>
              </a:ext>
            </a:extLst>
          </p:cNvPr>
          <p:cNvSpPr txBox="1"/>
          <p:nvPr/>
        </p:nvSpPr>
        <p:spPr>
          <a:xfrm>
            <a:off x="9166051" y="1961394"/>
            <a:ext cx="19917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OP Amp 3</a:t>
            </a:r>
            <a:endParaRPr lang="ko-KR" altLang="en-US" dirty="0"/>
          </a:p>
        </p:txBody>
      </p:sp>
      <p:pic>
        <p:nvPicPr>
          <p:cNvPr id="17" name="Picture 2" descr="opamp(앰프 the operational amplifier)-2 : 네이버 블로그">
            <a:extLst>
              <a:ext uri="{FF2B5EF4-FFF2-40B4-BE49-F238E27FC236}">
                <a16:creationId xmlns:a16="http://schemas.microsoft.com/office/drawing/2014/main" id="{B79C1A99-F197-48D5-9A4F-3C35622BC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815" y="5203381"/>
            <a:ext cx="2773679" cy="115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7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8.19:</a:t>
            </a:r>
          </a:p>
          <a:p>
            <a:pPr marL="0" indent="0">
              <a:buNone/>
            </a:pPr>
            <a:r>
              <a:rPr lang="en-US" altLang="ko-KR" sz="1400" b="1" dirty="0"/>
              <a:t>Buffer </a:t>
            </a:r>
            <a:r>
              <a:rPr lang="ko-KR" altLang="en-US" sz="1400" b="1" dirty="0"/>
              <a:t>보완</a:t>
            </a:r>
          </a:p>
          <a:p>
            <a:pPr marL="0" indent="0">
              <a:buNone/>
            </a:pPr>
            <a:r>
              <a:rPr lang="en-US" altLang="ko-KR" sz="1400" dirty="0"/>
              <a:t>OUTPUT</a:t>
            </a:r>
            <a:r>
              <a:rPr lang="ko-KR" altLang="en-US" sz="1400" dirty="0"/>
              <a:t>의 전압 값이 </a:t>
            </a:r>
            <a:r>
              <a:rPr lang="en-US" altLang="ko-KR" sz="1400" dirty="0"/>
              <a:t>400mV </a:t>
            </a:r>
            <a:r>
              <a:rPr lang="ko-KR" altLang="en-US" sz="1400" dirty="0"/>
              <a:t>수준인데</a:t>
            </a:r>
            <a:r>
              <a:rPr lang="en-US" altLang="ko-KR" sz="1400" dirty="0"/>
              <a:t>, BUFFER</a:t>
            </a:r>
            <a:r>
              <a:rPr lang="ko-KR" altLang="en-US" sz="1400" dirty="0"/>
              <a:t> 통과 후 값이 </a:t>
            </a:r>
            <a:r>
              <a:rPr lang="en-US" altLang="ko-KR" sz="1400" dirty="0"/>
              <a:t>10mV </a:t>
            </a:r>
            <a:r>
              <a:rPr lang="ko-KR" altLang="en-US" sz="1400" dirty="0"/>
              <a:t>수준으로 감소해버리는 현상 발견</a:t>
            </a:r>
            <a:r>
              <a:rPr lang="en-US" altLang="ko-KR" sz="1400" dirty="0"/>
              <a:t>…</a:t>
            </a:r>
          </a:p>
          <a:p>
            <a:pPr marL="0" indent="0">
              <a:buNone/>
            </a:pPr>
            <a:r>
              <a:rPr lang="ko-KR" altLang="en-US" sz="1400" dirty="0"/>
              <a:t>원인 분석 결과</a:t>
            </a:r>
            <a:r>
              <a:rPr lang="en-US" altLang="ko-KR" sz="1400" dirty="0"/>
              <a:t>: Teensy</a:t>
            </a:r>
            <a:r>
              <a:rPr lang="ko-KR" altLang="en-US" sz="1400" dirty="0"/>
              <a:t>의 </a:t>
            </a:r>
            <a:r>
              <a:rPr lang="en-US" altLang="ko-KR" sz="1400" dirty="0"/>
              <a:t>Pin</a:t>
            </a:r>
            <a:r>
              <a:rPr lang="ko-KR" altLang="en-US" sz="1400" dirty="0"/>
              <a:t>을 바꿔보니 해결된 부분이 있다</a:t>
            </a:r>
            <a:r>
              <a:rPr lang="en-US" altLang="ko-KR" sz="1400" dirty="0"/>
              <a:t>..!</a:t>
            </a:r>
          </a:p>
          <a:p>
            <a:pPr marL="0" indent="0">
              <a:buNone/>
            </a:pPr>
            <a:r>
              <a:rPr lang="ko-KR" altLang="en-US" sz="1400" dirty="0"/>
              <a:t>즉</a:t>
            </a:r>
            <a:r>
              <a:rPr lang="en-US" altLang="ko-KR" sz="1400" dirty="0"/>
              <a:t>, Teensy</a:t>
            </a:r>
            <a:r>
              <a:rPr lang="ko-KR" altLang="en-US" sz="1400" dirty="0"/>
              <a:t>에서도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아두이노의</a:t>
            </a:r>
            <a:r>
              <a:rPr lang="ko-KR" altLang="en-US" sz="1400" dirty="0"/>
              <a:t> </a:t>
            </a:r>
            <a:r>
              <a:rPr lang="en-US" altLang="ko-KR" sz="1400" dirty="0"/>
              <a:t>1,2</a:t>
            </a:r>
            <a:r>
              <a:rPr lang="ko-KR" altLang="en-US" sz="1400" dirty="0"/>
              <a:t>번 </a:t>
            </a:r>
            <a:r>
              <a:rPr lang="en-US" altLang="ko-KR" sz="1400" dirty="0"/>
              <a:t>pin</a:t>
            </a:r>
            <a:r>
              <a:rPr lang="ko-KR" altLang="en-US" sz="1400" dirty="0"/>
              <a:t>처럼 쓰기에 좋지 않은 핀이 있었다고 분석 가능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Ex)</a:t>
            </a:r>
            <a:r>
              <a:rPr lang="ko-KR" altLang="en-US" sz="1400" dirty="0"/>
              <a:t> </a:t>
            </a:r>
            <a:r>
              <a:rPr lang="en-US" altLang="ko-KR" sz="1400" dirty="0"/>
              <a:t>0,1, 10,11,12, 13, 23,24 </a:t>
            </a:r>
            <a:r>
              <a:rPr lang="ko-KR" altLang="en-US" sz="1400" dirty="0"/>
              <a:t>등등 </a:t>
            </a:r>
            <a:r>
              <a:rPr lang="en-US" altLang="ko-KR" sz="1400" dirty="0"/>
              <a:t>-&gt; </a:t>
            </a:r>
            <a:r>
              <a:rPr lang="ko-KR" altLang="en-US" sz="1400" dirty="0"/>
              <a:t>사용할 </a:t>
            </a:r>
            <a:r>
              <a:rPr lang="en-US" altLang="ko-KR" sz="1400" dirty="0"/>
              <a:t>Pin</a:t>
            </a:r>
            <a:r>
              <a:rPr lang="ko-KR" altLang="en-US" sz="1400" dirty="0"/>
              <a:t>이 모자라다</a:t>
            </a:r>
            <a:r>
              <a:rPr lang="en-US" altLang="ko-KR" sz="1400" dirty="0"/>
              <a:t>…. </a:t>
            </a:r>
            <a:r>
              <a:rPr lang="ko-KR" altLang="en-US" sz="1400" dirty="0"/>
              <a:t>결국엔 </a:t>
            </a:r>
            <a:r>
              <a:rPr lang="en-US" altLang="ko-KR" sz="1400" dirty="0"/>
              <a:t>DAQ</a:t>
            </a:r>
            <a:r>
              <a:rPr lang="ko-KR" altLang="en-US" sz="1400" dirty="0"/>
              <a:t>를 사용해야 할 듯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&amp; 8.13 </a:t>
            </a:r>
            <a:r>
              <a:rPr lang="ko-KR" altLang="en-US" sz="1400" dirty="0"/>
              <a:t>실험 </a:t>
            </a:r>
            <a:r>
              <a:rPr lang="en-US" altLang="ko-KR" sz="1400" dirty="0"/>
              <a:t>data</a:t>
            </a:r>
            <a:r>
              <a:rPr lang="ko-KR" altLang="en-US" sz="1400" dirty="0"/>
              <a:t>도 쓰레기 데이터였을 것이다</a:t>
            </a:r>
            <a:r>
              <a:rPr lang="en-US" altLang="ko-KR" sz="1400" dirty="0"/>
              <a:t>..!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Input</a:t>
            </a:r>
            <a:r>
              <a:rPr lang="ko-KR" altLang="en-US" sz="1400" dirty="0"/>
              <a:t>으로만 사용한다면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r>
              <a:rPr lang="ko-KR" altLang="en-US" sz="1400" dirty="0"/>
              <a:t>일단은 </a:t>
            </a:r>
            <a:r>
              <a:rPr lang="en-US" altLang="ko-KR" sz="1400" dirty="0"/>
              <a:t>2~9</a:t>
            </a:r>
            <a:r>
              <a:rPr lang="ko-KR" altLang="en-US" sz="1400" dirty="0"/>
              <a:t>번 </a:t>
            </a:r>
            <a:r>
              <a:rPr lang="en-US" altLang="ko-KR" sz="1400" dirty="0"/>
              <a:t>pin </a:t>
            </a:r>
            <a:r>
              <a:rPr lang="ko-KR" altLang="en-US" sz="1400" dirty="0" err="1"/>
              <a:t>사용중</a:t>
            </a:r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5" name="Picture 2" descr="https://www.pjrc.com/teensy/teensy32_front_pinout.png">
            <a:extLst>
              <a:ext uri="{FF2B5EF4-FFF2-40B4-BE49-F238E27FC236}">
                <a16:creationId xmlns:a16="http://schemas.microsoft.com/office/drawing/2014/main" id="{94DA2111-0754-4389-8B78-8D30D567C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5" y="3045546"/>
            <a:ext cx="2744200" cy="31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48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8.19:</a:t>
            </a:r>
          </a:p>
          <a:p>
            <a:pPr marL="0" indent="0">
              <a:buNone/>
            </a:pPr>
            <a:r>
              <a:rPr lang="en-US" altLang="ko-KR" sz="1400" b="1" dirty="0"/>
              <a:t>DAQ</a:t>
            </a:r>
          </a:p>
          <a:p>
            <a:pPr marL="0" indent="0">
              <a:buNone/>
            </a:pPr>
            <a:r>
              <a:rPr lang="ko-KR" altLang="en-US" sz="1400" dirty="0"/>
              <a:t>사용 제품</a:t>
            </a:r>
            <a:r>
              <a:rPr lang="en-US" altLang="ko-KR" sz="1400" dirty="0"/>
              <a:t>: NI-9205</a:t>
            </a:r>
          </a:p>
          <a:p>
            <a:pPr marL="0" indent="0">
              <a:buNone/>
            </a:pPr>
            <a:r>
              <a:rPr lang="en-US" altLang="ko-KR" sz="1400" dirty="0"/>
              <a:t>AI0~7, 16~23 </a:t>
            </a:r>
            <a:r>
              <a:rPr lang="ko-KR" altLang="en-US" sz="1400" dirty="0"/>
              <a:t>사용 </a:t>
            </a:r>
            <a:r>
              <a:rPr lang="en-US" altLang="ko-KR" sz="1400" dirty="0"/>
              <a:t>for 16pin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COM: 0V</a:t>
            </a:r>
            <a:r>
              <a:rPr lang="ko-KR" altLang="en-US" sz="1400" dirty="0"/>
              <a:t> 접지선과 연결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예상 문제점</a:t>
            </a:r>
            <a:r>
              <a:rPr lang="en-US" altLang="ko-KR" sz="1400" dirty="0"/>
              <a:t>: Sampling </a:t>
            </a:r>
            <a:r>
              <a:rPr lang="ko-KR" altLang="en-US" sz="1400" dirty="0"/>
              <a:t>속도 최댓값이 </a:t>
            </a:r>
            <a:r>
              <a:rPr lang="en-US" altLang="ko-KR" sz="1400" dirty="0"/>
              <a:t>31.25kHz</a:t>
            </a:r>
            <a:r>
              <a:rPr lang="ko-KR" altLang="en-US" sz="1400" dirty="0"/>
              <a:t>임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Nyquist </a:t>
            </a:r>
            <a:r>
              <a:rPr lang="ko-KR" altLang="en-US" sz="1400" dirty="0"/>
              <a:t>이론에 근거하면</a:t>
            </a:r>
            <a:r>
              <a:rPr lang="en-US" altLang="ko-KR" sz="1400" dirty="0"/>
              <a:t>, AC</a:t>
            </a:r>
            <a:r>
              <a:rPr lang="ko-KR" altLang="en-US" sz="1400" dirty="0"/>
              <a:t> 전류의 속도를 </a:t>
            </a:r>
            <a:r>
              <a:rPr lang="en-US" altLang="ko-KR" sz="1400" dirty="0"/>
              <a:t>15.625kHz </a:t>
            </a:r>
            <a:r>
              <a:rPr lang="ko-KR" altLang="en-US" sz="1400" dirty="0"/>
              <a:t>이상 줄 수 없음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-&gt; Sampling: 31.25kHz, AC</a:t>
            </a:r>
            <a:r>
              <a:rPr lang="ko-KR" altLang="en-US" sz="1400" dirty="0"/>
              <a:t> </a:t>
            </a:r>
            <a:r>
              <a:rPr lang="en-US" altLang="ko-KR" sz="1400" dirty="0"/>
              <a:t>Current:</a:t>
            </a:r>
            <a:r>
              <a:rPr lang="ko-KR" altLang="en-US" sz="1400" dirty="0"/>
              <a:t> </a:t>
            </a:r>
            <a:r>
              <a:rPr lang="en-US" altLang="ko-KR" sz="1400" dirty="0"/>
              <a:t>0.2mA,</a:t>
            </a:r>
            <a:r>
              <a:rPr lang="ko-KR" altLang="en-US" sz="1400" dirty="0"/>
              <a:t> </a:t>
            </a:r>
            <a:r>
              <a:rPr lang="en-US" altLang="ko-KR" sz="1400" dirty="0"/>
              <a:t>10kHz </a:t>
            </a:r>
            <a:r>
              <a:rPr lang="ko-KR" altLang="en-US" sz="1400" dirty="0"/>
              <a:t>수준으로 실험해보자</a:t>
            </a:r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4E0CA1-4647-4FD3-88AD-9ED1E321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541" y="216995"/>
            <a:ext cx="2492252" cy="46339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BA9C9B-265B-4A38-993A-34A4C2610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653" y="4850907"/>
            <a:ext cx="3407845" cy="17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8.20:</a:t>
            </a:r>
            <a:endParaRPr lang="ko-KR" altLang="en-US" sz="2000" b="1" dirty="0"/>
          </a:p>
          <a:p>
            <a:pPr marL="0" indent="0">
              <a:buNone/>
            </a:pPr>
            <a:r>
              <a:rPr lang="en-US" altLang="ko-KR" sz="1400" b="1" dirty="0"/>
              <a:t>AC Test</a:t>
            </a:r>
          </a:p>
          <a:p>
            <a:pPr marL="0" indent="0">
              <a:buNone/>
            </a:pPr>
            <a:r>
              <a:rPr lang="en-US" altLang="ko-KR" sz="1400" dirty="0"/>
              <a:t>AC Current 10kHz </a:t>
            </a:r>
            <a:r>
              <a:rPr lang="ko-KR" altLang="en-US" sz="1400" dirty="0"/>
              <a:t>수준에서</a:t>
            </a:r>
            <a:r>
              <a:rPr lang="en-US" altLang="ko-KR" sz="1400" dirty="0"/>
              <a:t>, 1.2kOhm </a:t>
            </a:r>
            <a:r>
              <a:rPr lang="ko-KR" altLang="en-US" sz="1400" dirty="0"/>
              <a:t>저항 직렬연결 후 전압 </a:t>
            </a:r>
            <a:r>
              <a:rPr lang="ko-KR" altLang="en-US" sz="1400" dirty="0" err="1"/>
              <a:t>측정시</a:t>
            </a:r>
            <a:r>
              <a:rPr lang="ko-KR" altLang="en-US" sz="1400" dirty="0"/>
              <a:t> </a:t>
            </a:r>
            <a:r>
              <a:rPr lang="en-US" altLang="ko-KR" sz="1400" dirty="0"/>
              <a:t>158mV </a:t>
            </a:r>
            <a:r>
              <a:rPr lang="ko-KR" altLang="en-US" sz="1400" dirty="0"/>
              <a:t>수준 나옴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50Hz </a:t>
            </a:r>
            <a:r>
              <a:rPr lang="ko-KR" altLang="en-US" sz="1400" dirty="0"/>
              <a:t>수준에서 </a:t>
            </a:r>
            <a:r>
              <a:rPr lang="en-US" altLang="ko-KR" sz="1400" dirty="0"/>
              <a:t>165mV </a:t>
            </a:r>
            <a:r>
              <a:rPr lang="ko-KR" altLang="en-US" sz="1400" dirty="0"/>
              <a:t>수준 </a:t>
            </a:r>
            <a:r>
              <a:rPr lang="en-US" altLang="ko-KR" sz="1400" dirty="0"/>
              <a:t>-&gt; 2^(1/2) </a:t>
            </a:r>
            <a:r>
              <a:rPr lang="ko-KR" altLang="en-US" sz="1400" dirty="0" err="1"/>
              <a:t>곱할경우</a:t>
            </a:r>
            <a:r>
              <a:rPr lang="ko-KR" altLang="en-US" sz="1400" dirty="0"/>
              <a:t> </a:t>
            </a:r>
            <a:r>
              <a:rPr lang="en-US" altLang="ko-KR" sz="1400" dirty="0"/>
              <a:t>233mV</a:t>
            </a:r>
          </a:p>
          <a:p>
            <a:pPr marL="0" indent="0">
              <a:buNone/>
            </a:pPr>
            <a:r>
              <a:rPr lang="en-US" altLang="ko-KR" sz="1400" dirty="0"/>
              <a:t>-&gt; 240mV peak </a:t>
            </a:r>
            <a:r>
              <a:rPr lang="ko-KR" altLang="en-US" sz="1400" dirty="0"/>
              <a:t>값이 잘 나옴을 유추 가능</a:t>
            </a:r>
            <a:r>
              <a:rPr lang="en-US" altLang="ko-KR" sz="1400" dirty="0"/>
              <a:t> &amp; 10kHz </a:t>
            </a:r>
            <a:r>
              <a:rPr lang="ko-KR" altLang="en-US" sz="1400" dirty="0"/>
              <a:t>수준에서도 나름 잘 작동함 확인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Teensy</a:t>
            </a:r>
            <a:r>
              <a:rPr lang="ko-KR" altLang="en-US" sz="1400" dirty="0"/>
              <a:t> 이용</a:t>
            </a:r>
            <a:r>
              <a:rPr lang="en-US" altLang="ko-KR" sz="1400" dirty="0"/>
              <a:t>, </a:t>
            </a:r>
            <a:r>
              <a:rPr lang="ko-KR" altLang="en-US" sz="1400" dirty="0"/>
              <a:t>각 전극 </a:t>
            </a:r>
            <a:r>
              <a:rPr lang="en-US" altLang="ko-KR" sz="1400" dirty="0"/>
              <a:t>set ( 1to2, 2to3, 3to4, 4to5, … , 8to1  )</a:t>
            </a:r>
            <a:r>
              <a:rPr lang="ko-KR" altLang="en-US" sz="1400" dirty="0"/>
              <a:t>에 각각 고정적으로 전류 흘려주면서</a:t>
            </a:r>
            <a:r>
              <a:rPr lang="en-US" altLang="ko-KR" sz="1400" dirty="0"/>
              <a:t>(</a:t>
            </a:r>
            <a:r>
              <a:rPr lang="ko-KR" altLang="en-US" sz="1400" dirty="0"/>
              <a:t>한번 </a:t>
            </a:r>
            <a:r>
              <a:rPr lang="en-US" altLang="ko-KR" sz="1400" dirty="0"/>
              <a:t>Upload</a:t>
            </a:r>
            <a:r>
              <a:rPr lang="ko-KR" altLang="en-US" sz="1400" dirty="0"/>
              <a:t>시 </a:t>
            </a:r>
            <a:r>
              <a:rPr lang="en-US" altLang="ko-KR" sz="1400" dirty="0"/>
              <a:t>1to2 </a:t>
            </a:r>
            <a:r>
              <a:rPr lang="ko-KR" altLang="en-US" sz="1400" dirty="0"/>
              <a:t>등 한 전극 </a:t>
            </a:r>
            <a:r>
              <a:rPr lang="en-US" altLang="ko-KR" sz="1400" dirty="0"/>
              <a:t>set</a:t>
            </a:r>
            <a:r>
              <a:rPr lang="ko-KR" altLang="en-US" sz="1400" dirty="0"/>
              <a:t>에만 전류 고정적으로 흐르게</a:t>
            </a:r>
            <a:r>
              <a:rPr lang="en-US" altLang="ko-KR" sz="1400" dirty="0"/>
              <a:t>),</a:t>
            </a:r>
            <a:r>
              <a:rPr lang="ko-KR" altLang="en-US" sz="1400" dirty="0"/>
              <a:t> 전체 </a:t>
            </a:r>
            <a:r>
              <a:rPr lang="ko-KR" altLang="en-US" sz="1400" dirty="0" err="1"/>
              <a:t>전극들에서</a:t>
            </a:r>
            <a:r>
              <a:rPr lang="ko-KR" altLang="en-US" sz="1400" dirty="0"/>
              <a:t> </a:t>
            </a:r>
            <a:r>
              <a:rPr lang="en-US" altLang="ko-KR" sz="1400" dirty="0"/>
              <a:t>DAQ </a:t>
            </a:r>
            <a:r>
              <a:rPr lang="ko-KR" altLang="en-US" sz="1400" dirty="0"/>
              <a:t>이용해 전압 값 측정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이후</a:t>
            </a:r>
            <a:r>
              <a:rPr lang="en-US" altLang="ko-KR" sz="1400" dirty="0"/>
              <a:t>, </a:t>
            </a:r>
            <a:r>
              <a:rPr lang="ko-KR" altLang="en-US" sz="1400" dirty="0"/>
              <a:t>필요한 전압 값만 뽑아내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평균내어</a:t>
            </a:r>
            <a:r>
              <a:rPr lang="ko-KR" altLang="en-US" sz="1400" dirty="0"/>
              <a:t> 사용할 계획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Sampling: 31.25kHz, AC</a:t>
            </a:r>
            <a:r>
              <a:rPr lang="ko-KR" altLang="en-US" sz="1400" dirty="0"/>
              <a:t> </a:t>
            </a:r>
            <a:r>
              <a:rPr lang="en-US" altLang="ko-KR" sz="1400" dirty="0"/>
              <a:t>Current:</a:t>
            </a:r>
            <a:r>
              <a:rPr lang="ko-KR" altLang="en-US" sz="1400" dirty="0"/>
              <a:t> </a:t>
            </a:r>
            <a:r>
              <a:rPr lang="en-US" altLang="ko-KR" sz="1400" dirty="0"/>
              <a:t>0.2mA,</a:t>
            </a:r>
            <a:r>
              <a:rPr lang="ko-KR" altLang="en-US" sz="1400" dirty="0"/>
              <a:t> </a:t>
            </a:r>
            <a:r>
              <a:rPr lang="en-US" altLang="ko-KR" sz="1400" dirty="0"/>
              <a:t>10kHz</a:t>
            </a:r>
          </a:p>
          <a:p>
            <a:pPr marL="0" indent="0">
              <a:buNone/>
            </a:pPr>
            <a:r>
              <a:rPr lang="en-US" altLang="ko-KR" sz="1400" dirty="0"/>
              <a:t>-&gt; 0.000032</a:t>
            </a:r>
            <a:r>
              <a:rPr lang="ko-KR" altLang="en-US" sz="1400" dirty="0"/>
              <a:t>초마다 </a:t>
            </a:r>
            <a:r>
              <a:rPr lang="en-US" altLang="ko-KR" sz="1400" dirty="0"/>
              <a:t>sample </a:t>
            </a:r>
            <a:r>
              <a:rPr lang="ko-KR" altLang="en-US" sz="1400" dirty="0" err="1"/>
              <a:t>얻어짐</a:t>
            </a:r>
            <a:r>
              <a:rPr lang="en-US" altLang="ko-KR" sz="1400" dirty="0"/>
              <a:t>, AC</a:t>
            </a:r>
            <a:r>
              <a:rPr lang="ko-KR" altLang="en-US" sz="1400" dirty="0"/>
              <a:t> 한 </a:t>
            </a:r>
            <a:r>
              <a:rPr lang="en-US" altLang="ko-KR" sz="1400" dirty="0"/>
              <a:t>cycle: 0.000100</a:t>
            </a:r>
            <a:r>
              <a:rPr lang="ko-KR" altLang="en-US" sz="1400" dirty="0"/>
              <a:t>초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-&gt; 0.000800</a:t>
            </a:r>
            <a:r>
              <a:rPr lang="ko-KR" altLang="en-US" sz="1400" dirty="0"/>
              <a:t>초</a:t>
            </a:r>
            <a:r>
              <a:rPr lang="en-US" altLang="ko-KR" sz="1400" dirty="0"/>
              <a:t>(25</a:t>
            </a:r>
            <a:r>
              <a:rPr lang="ko-KR" altLang="en-US" sz="1400" dirty="0"/>
              <a:t>개 </a:t>
            </a:r>
            <a:r>
              <a:rPr lang="en-US" altLang="ko-KR" sz="1400" dirty="0"/>
              <a:t>data)</a:t>
            </a:r>
            <a:r>
              <a:rPr lang="ko-KR" altLang="en-US" sz="1400" dirty="0"/>
              <a:t>마다 </a:t>
            </a:r>
            <a:r>
              <a:rPr lang="en-US" altLang="ko-KR" sz="1400" dirty="0"/>
              <a:t>RMS(root-mean-square)</a:t>
            </a:r>
            <a:r>
              <a:rPr lang="ko-KR" altLang="en-US" sz="1400" dirty="0"/>
              <a:t>한 값을 전압 값으로 사용하자</a:t>
            </a:r>
            <a:r>
              <a:rPr lang="en-US" altLang="ko-KR" sz="1400" dirty="0"/>
              <a:t>!</a:t>
            </a:r>
          </a:p>
          <a:p>
            <a:pPr marL="0" indent="0">
              <a:buNone/>
            </a:pPr>
            <a:r>
              <a:rPr lang="en-US" altLang="ko-KR" sz="1400" dirty="0" err="1"/>
              <a:t>Matlab</a:t>
            </a:r>
            <a:r>
              <a:rPr lang="ko-KR" altLang="en-US" sz="1400" dirty="0"/>
              <a:t> 이용해 </a:t>
            </a:r>
            <a:r>
              <a:rPr lang="en-US" altLang="ko-KR" sz="1400" dirty="0"/>
              <a:t>Data </a:t>
            </a:r>
            <a:r>
              <a:rPr lang="ko-KR" altLang="en-US" sz="1400" dirty="0"/>
              <a:t>정리 후</a:t>
            </a:r>
            <a:r>
              <a:rPr lang="en-US" altLang="ko-KR" sz="1400" dirty="0"/>
              <a:t>, EIDORs</a:t>
            </a:r>
            <a:r>
              <a:rPr lang="ko-KR" altLang="en-US" sz="1400" dirty="0"/>
              <a:t>에 대입하여 돌림</a:t>
            </a:r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5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1170298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8.20:</a:t>
            </a:r>
            <a:endParaRPr lang="ko-KR" altLang="en-US" sz="2000" b="1" dirty="0"/>
          </a:p>
          <a:p>
            <a:pPr marL="0" indent="0">
              <a:buNone/>
            </a:pPr>
            <a:r>
              <a:rPr lang="ko-KR" altLang="en-US" sz="1400" dirty="0"/>
              <a:t>이정도면 괜찮은 결과가 나온 것 같다</a:t>
            </a:r>
            <a:r>
              <a:rPr lang="en-US" altLang="ko-KR" sz="1400" dirty="0"/>
              <a:t>!!!, </a:t>
            </a:r>
            <a:r>
              <a:rPr lang="ko-KR" altLang="en-US" sz="1400" dirty="0"/>
              <a:t>다만 초기 일그러짐</a:t>
            </a:r>
            <a:r>
              <a:rPr lang="en-US" altLang="ko-KR" sz="1400" dirty="0"/>
              <a:t>?</a:t>
            </a:r>
            <a:r>
              <a:rPr lang="ko-KR" altLang="en-US" sz="1400" dirty="0"/>
              <a:t>에 의한 보정이 단순 빼기 외의 방법이 </a:t>
            </a:r>
            <a:r>
              <a:rPr lang="ko-KR" altLang="en-US" sz="1400" dirty="0" err="1"/>
              <a:t>필요해보인다</a:t>
            </a:r>
            <a:endParaRPr lang="en-US" altLang="ko-KR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A33C9B-B982-417B-8AD8-7B3D56187373}"/>
              </a:ext>
            </a:extLst>
          </p:cNvPr>
          <p:cNvSpPr txBox="1">
            <a:spLocks/>
          </p:cNvSpPr>
          <p:nvPr/>
        </p:nvSpPr>
        <p:spPr>
          <a:xfrm>
            <a:off x="838200" y="3771900"/>
            <a:ext cx="11170298" cy="301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DDACDC-58DF-4E3E-875D-3A5114395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86" y="4788023"/>
            <a:ext cx="1980936" cy="1800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392827-0FDF-40BA-91CB-F51A98DB2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2" y="4783856"/>
            <a:ext cx="2011844" cy="18089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B8C43F-2657-43E9-9031-5E79AFFF4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77" y="3568800"/>
            <a:ext cx="2147440" cy="19249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DB13FE7-9998-437E-8820-192C4CD2F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185" y="2662111"/>
            <a:ext cx="1980936" cy="19809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B08016-B7D2-451B-BAD6-66689468D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6616" y="2662111"/>
            <a:ext cx="1980936" cy="19809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8B02C9-FD36-4E0A-BDC2-0C261E6F8704}"/>
              </a:ext>
            </a:extLst>
          </p:cNvPr>
          <p:cNvSpPr txBox="1"/>
          <p:nvPr/>
        </p:nvSpPr>
        <p:spPr>
          <a:xfrm>
            <a:off x="7331858" y="3112960"/>
            <a:ext cx="2319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</a:rPr>
              <a:t>Trial2</a:t>
            </a:r>
            <a:r>
              <a:rPr lang="ko-KR" altLang="en-US" sz="1100" b="1" dirty="0">
                <a:solidFill>
                  <a:prstClr val="black"/>
                </a:solidFill>
              </a:rPr>
              <a:t> 데이터에서 </a:t>
            </a:r>
            <a:r>
              <a:rPr lang="en-US" altLang="ko-KR" sz="1100" b="1" dirty="0">
                <a:solidFill>
                  <a:prstClr val="black"/>
                </a:solidFill>
              </a:rPr>
              <a:t>Trial1</a:t>
            </a:r>
            <a:r>
              <a:rPr lang="ko-KR" altLang="en-US" sz="1100" b="1" dirty="0">
                <a:solidFill>
                  <a:prstClr val="black"/>
                </a:solidFill>
              </a:rPr>
              <a:t> 데이터</a:t>
            </a:r>
            <a:r>
              <a:rPr lang="en-US" altLang="ko-KR" sz="1100" b="1" dirty="0">
                <a:solidFill>
                  <a:prstClr val="black"/>
                </a:solidFill>
              </a:rPr>
              <a:t>(</a:t>
            </a:r>
            <a:r>
              <a:rPr lang="ko-KR" altLang="en-US" sz="1100" b="1" dirty="0">
                <a:solidFill>
                  <a:prstClr val="black"/>
                </a:solidFill>
              </a:rPr>
              <a:t>초기값 가정</a:t>
            </a:r>
            <a:r>
              <a:rPr lang="en-US" altLang="ko-KR" sz="1100" b="1" dirty="0">
                <a:solidFill>
                  <a:prstClr val="black"/>
                </a:solidFill>
              </a:rPr>
              <a:t>)</a:t>
            </a:r>
            <a:r>
              <a:rPr lang="ko-KR" altLang="en-US" sz="1100" b="1" dirty="0">
                <a:solidFill>
                  <a:prstClr val="black"/>
                </a:solidFill>
              </a:rPr>
              <a:t>를 뺀 후 돌린 값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45353-F6E6-4317-AC0B-9341B731A3FB}"/>
              </a:ext>
            </a:extLst>
          </p:cNvPr>
          <p:cNvSpPr txBox="1"/>
          <p:nvPr/>
        </p:nvSpPr>
        <p:spPr>
          <a:xfrm>
            <a:off x="-70466" y="2353481"/>
            <a:ext cx="28102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Trial1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83678B-3481-4EEF-A527-03EC4C9D0D2F}"/>
              </a:ext>
            </a:extLst>
          </p:cNvPr>
          <p:cNvSpPr txBox="1"/>
          <p:nvPr/>
        </p:nvSpPr>
        <p:spPr>
          <a:xfrm>
            <a:off x="2258945" y="2363352"/>
            <a:ext cx="28102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Trial2(500g)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6575EF4-FF50-4329-A25D-A20000F819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11" y="4792079"/>
            <a:ext cx="2011844" cy="17924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C3D843C-B10F-41CB-8FF8-EA06EE87B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51585" y="2662111"/>
            <a:ext cx="1980936" cy="19809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AB2F3F-CD55-48CF-B950-D521D5315DD9}"/>
              </a:ext>
            </a:extLst>
          </p:cNvPr>
          <p:cNvSpPr txBox="1"/>
          <p:nvPr/>
        </p:nvSpPr>
        <p:spPr>
          <a:xfrm>
            <a:off x="4613914" y="2363352"/>
            <a:ext cx="28102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Trial3(100g)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F9DA50-1549-438E-BE2C-B3260D557F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134" y="3568800"/>
            <a:ext cx="2143364" cy="19249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4B9CD8-BDE2-4C32-9689-E53A18D9C43A}"/>
              </a:ext>
            </a:extLst>
          </p:cNvPr>
          <p:cNvSpPr txBox="1"/>
          <p:nvPr/>
        </p:nvSpPr>
        <p:spPr>
          <a:xfrm>
            <a:off x="9807952" y="3137913"/>
            <a:ext cx="2257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</a:rPr>
              <a:t>Trial3</a:t>
            </a:r>
            <a:r>
              <a:rPr lang="ko-KR" altLang="en-US" sz="1100" b="1" dirty="0">
                <a:solidFill>
                  <a:prstClr val="black"/>
                </a:solidFill>
              </a:rPr>
              <a:t> 데이터에서 </a:t>
            </a:r>
            <a:r>
              <a:rPr lang="en-US" altLang="ko-KR" sz="1100" b="1" dirty="0">
                <a:solidFill>
                  <a:prstClr val="black"/>
                </a:solidFill>
              </a:rPr>
              <a:t>Trial1</a:t>
            </a:r>
            <a:r>
              <a:rPr lang="ko-KR" altLang="en-US" sz="1100" b="1" dirty="0">
                <a:solidFill>
                  <a:prstClr val="black"/>
                </a:solidFill>
              </a:rPr>
              <a:t> 데이터</a:t>
            </a:r>
            <a:r>
              <a:rPr lang="en-US" altLang="ko-KR" sz="1100" b="1" dirty="0">
                <a:solidFill>
                  <a:prstClr val="black"/>
                </a:solidFill>
              </a:rPr>
              <a:t>(</a:t>
            </a:r>
            <a:r>
              <a:rPr lang="ko-KR" altLang="en-US" sz="1100" b="1" dirty="0">
                <a:solidFill>
                  <a:prstClr val="black"/>
                </a:solidFill>
              </a:rPr>
              <a:t>초기값 가정</a:t>
            </a:r>
            <a:r>
              <a:rPr lang="en-US" altLang="ko-KR" sz="1100" b="1" dirty="0">
                <a:solidFill>
                  <a:prstClr val="black"/>
                </a:solidFill>
              </a:rPr>
              <a:t>)</a:t>
            </a:r>
            <a:r>
              <a:rPr lang="ko-KR" altLang="en-US" sz="1100" b="1" dirty="0">
                <a:solidFill>
                  <a:prstClr val="black"/>
                </a:solidFill>
              </a:rPr>
              <a:t>를 뺀 후 돌린 값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80534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20591</TotalTime>
  <Words>1341</Words>
  <Application>Microsoft Office PowerPoint</Application>
  <PresentationFormat>와이드스크린</PresentationFormat>
  <Paragraphs>132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주간보고(8.18~8.20)</vt:lpstr>
      <vt:lpstr>연구 주제 및 목적</vt:lpstr>
      <vt:lpstr>주간 WORK</vt:lpstr>
      <vt:lpstr>주간 WORK</vt:lpstr>
      <vt:lpstr>주간 WORK</vt:lpstr>
      <vt:lpstr>주간 WORK</vt:lpstr>
      <vt:lpstr>주간 WORK</vt:lpstr>
      <vt:lpstr>주간 WORK</vt:lpstr>
      <vt:lpstr>주간 WORK</vt:lpstr>
      <vt:lpstr>다음주 계획</vt:lpstr>
      <vt:lpstr>향후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주간보고(7.8~7.9)</dc:title>
  <dc:creator>Hunho Cho</dc:creator>
  <cp:lastModifiedBy>Hunho Cho</cp:lastModifiedBy>
  <cp:revision>405</cp:revision>
  <dcterms:created xsi:type="dcterms:W3CDTF">2021-07-09T04:11:48Z</dcterms:created>
  <dcterms:modified xsi:type="dcterms:W3CDTF">2021-08-20T08:49:30Z</dcterms:modified>
</cp:coreProperties>
</file>